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68" r:id="rId4"/>
    <p:sldId id="276" r:id="rId5"/>
    <p:sldId id="278" r:id="rId6"/>
    <p:sldId id="279" r:id="rId7"/>
    <p:sldId id="277" r:id="rId8"/>
    <p:sldId id="280" r:id="rId9"/>
    <p:sldId id="270" r:id="rId10"/>
    <p:sldId id="281" r:id="rId11"/>
    <p:sldId id="282" r:id="rId12"/>
    <p:sldId id="271" r:id="rId13"/>
    <p:sldId id="283" r:id="rId14"/>
    <p:sldId id="274" r:id="rId15"/>
    <p:sldId id="289" r:id="rId16"/>
    <p:sldId id="290" r:id="rId17"/>
    <p:sldId id="292" r:id="rId18"/>
    <p:sldId id="291" r:id="rId19"/>
    <p:sldId id="293" r:id="rId20"/>
    <p:sldId id="295" r:id="rId21"/>
    <p:sldId id="294" r:id="rId22"/>
    <p:sldId id="296" r:id="rId23"/>
    <p:sldId id="297" r:id="rId24"/>
    <p:sldId id="298" r:id="rId25"/>
    <p:sldId id="299" r:id="rId26"/>
    <p:sldId id="269" r:id="rId27"/>
    <p:sldId id="300" r:id="rId28"/>
    <p:sldId id="301" r:id="rId29"/>
    <p:sldId id="303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284" r:id="rId44"/>
    <p:sldId id="316" r:id="rId45"/>
  </p:sldIdLst>
  <p:sldSz cx="12192000" cy="6858000"/>
  <p:notesSz cx="6858000" cy="9144000"/>
  <p:embeddedFontLst>
    <p:embeddedFont>
      <p:font typeface="나눔고딕" panose="020D0604000000000000" pitchFamily="50" charset="-127"/>
      <p:regular r:id="rId47"/>
    </p:embeddedFont>
    <p:embeddedFont>
      <p:font typeface="다음_Regular" panose="02000603060000000000" pitchFamily="2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3C30"/>
    <a:srgbClr val="B7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59" autoAdjust="0"/>
  </p:normalViewPr>
  <p:slideViewPr>
    <p:cSldViewPr snapToGrid="0">
      <p:cViewPr>
        <p:scale>
          <a:sx n="75" d="100"/>
          <a:sy n="75" d="100"/>
        </p:scale>
        <p:origin x="946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007F4-7D03-4D7C-8FC2-10C694D584C8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ECE53-3AB6-4210-8E7F-B425273E5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0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2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58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5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83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8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3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42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1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7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9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47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4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62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9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느린건</a:t>
            </a:r>
            <a:r>
              <a:rPr lang="ko-KR" altLang="en-US" dirty="0"/>
              <a:t> 사용자 문제일수도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22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2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55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39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6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0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5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80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31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13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5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38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57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28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03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 나 우리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36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64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3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07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06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68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59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3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7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0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8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6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ECE53-3AB6-4210-8E7F-B425273E53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9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2D489-CB8C-06A0-C6E5-731A8667B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1EC06F-8350-C553-964C-5BAD3D72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83FDA-DCDB-8F23-2AC8-44F204AC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593C4-DE22-EB3D-5903-1E2541EB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39BE6-EE9C-ECBC-8F39-48DCAFC2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D9B9-FBC1-8B0C-3755-328C398F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54A44-7D50-038A-C097-CBD8A1DEC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FE1F-A1E1-DDD3-3547-CB4FF89A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167D9-A1C5-6098-B703-3DBAF886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6FA4D-E072-676A-61CC-3A39EC14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0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A7C021-546C-7214-59F9-0C0469B46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D00AA8-0219-F118-E21F-4393D8C4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F712A-DB62-48AB-421C-92609E03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B8A62-66FA-B726-39AA-C7694611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0E4DF-3256-7B75-FF74-AA7F5433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8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D260B-BC21-F024-F9E6-EFD6A22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7BCED-851D-174D-8D83-7B74EF3C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706DB-6502-1431-E759-F48B301E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7C0C7-C479-8474-6823-EACDC55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32CD6-21A9-0D01-950C-27768C7E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E40CD-361D-A153-6C31-947151A0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30A3C-D246-B3C5-7764-6701D2BF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18C2E-F01A-7E2A-06B0-C74653D8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B01B2-4229-556D-4467-B4D6AA4C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AFC2C-9B21-31C7-2616-420F93DA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793EB-918A-A0F2-49A6-97968612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A0063-CFDA-2C85-3C0F-8F0C46E2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0865B0-577D-7238-5D06-1DC9F1C6C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E37F93-437F-B04D-0948-6ACFEC19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3CFD73-269B-730A-A9D0-DEADB0D3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BB03BD-C3B1-8AB5-7F1D-2061A7E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46EF3-9E11-3A74-E9D8-5B7B16F3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AB8BE-9588-A61F-0946-4136F8A53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218A3E-2DD3-AB0B-36EA-F64604A7B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C1B44B-EBC5-4DD5-2C5C-765D53E8D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DDEFC2-BF91-AE0F-08F9-C08107401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7DDDE-C07F-0638-9F36-6AD923F7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70AC1F-9917-07E4-F3C1-4620897B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7CC962-157E-B70E-1725-A52983C4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4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FCDCD-F63C-0FE7-7407-3403041A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639463-DBF5-7003-7C8D-CB4005B9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1F963-E93E-C8AF-91F4-F8083C1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D957B-2AC8-58EB-3990-96D797EF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1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EF9A4E-2040-75F7-ADBC-22801B43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04907-0FF2-5F76-6CBF-1B6C3F9B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9EFF9-F6D7-CA19-01EE-25DA9134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3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53F5C-38C3-65B1-64D7-C22852F8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1F1BF-9BF2-A88D-AB37-E9E91DD9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90304-D935-D1C2-6084-1B4BEFFE6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1B2CC-F762-5F2E-8C45-92E2856D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A67B4-3C64-42EF-002E-775E521B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067269-DF4B-18BB-9D02-69B92F95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6087D-65D7-EE6A-FB95-7762F70A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D948EF-1417-6720-DD1E-766B56A4D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018A9B-2DF7-DBDC-6C63-8BA6ADAE3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0E58D5-A445-FFFF-8667-0743E59E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7F7B0-B38E-601B-1471-63EF611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826C-9290-E5AF-C28F-620C3748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4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A90E17-D9AC-D3EA-A4E9-64B9475B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0360D-E554-B847-3DD3-69938F9B9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64319-6E37-8662-F492-1AE244D1C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5B3F-758D-49E2-87EE-781D2E03906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EB818-7008-414C-1755-9CE262819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E03C8-465D-E9D3-C8F8-2CDD4A59A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715FE-32BB-4D9F-9444-9B40E775A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9L9YZhEjC0&amp;t=1662s" TargetMode="External"/><Relationship Id="rId4" Type="http://schemas.openxmlformats.org/officeDocument/2006/relationships/hyperlink" Target="https://www.youtube.com/watch?v=X73Jl2nsqiE&amp;t=1214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40A2B73B-0A54-D0EC-33BC-7BB7B6B3E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r="-1" b="3308"/>
          <a:stretch/>
        </p:blipFill>
        <p:spPr>
          <a:xfrm>
            <a:off x="3070" y="3485"/>
            <a:ext cx="1218893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2D596B-BEC2-E479-32AE-F9DF7A9CF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3244" y="529167"/>
            <a:ext cx="9144000" cy="3063240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rgbClr val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고재원과 함께하는</a:t>
            </a:r>
            <a:br>
              <a:rPr lang="en-US" altLang="ko-KR" sz="6600" dirty="0">
                <a:solidFill>
                  <a:srgbClr val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ko-KR" altLang="en-US" sz="6600" dirty="0">
                <a:solidFill>
                  <a:srgbClr val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두근두근</a:t>
            </a:r>
            <a:r>
              <a:rPr lang="en-US" altLang="ko-KR" sz="6600" dirty="0">
                <a:solidFill>
                  <a:srgbClr val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6600" dirty="0">
                <a:solidFill>
                  <a:srgbClr val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네트워크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C9B233-E431-19F6-A961-B2F6CA05E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7492" y="5847490"/>
            <a:ext cx="9144000" cy="153619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FFFF"/>
                </a:solidFill>
              </a:rPr>
              <a:t>고 재 원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의류, 사람, 슈트, 칼라이(가) 표시된 사진&#10;&#10;자동 생성된 설명">
            <a:extLst>
              <a:ext uri="{FF2B5EF4-FFF2-40B4-BE49-F238E27FC236}">
                <a16:creationId xmlns:a16="http://schemas.microsoft.com/office/drawing/2014/main" id="{B4477CDA-0CA4-25DD-74E7-86951AF4D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5" b="97981" l="9988" r="89952">
                        <a14:foregroundMark x1="43402" y1="15987" x2="40557" y2="9285"/>
                        <a14:foregroundMark x1="40557" y1="9285" x2="59019" y2="10820"/>
                        <a14:foregroundMark x1="59019" y1="10820" x2="59019" y2="26458"/>
                        <a14:foregroundMark x1="58428" y1="27886" x2="44673" y2="29512"/>
                        <a14:foregroundMark x1="44673" y1="29512" x2="39044" y2="20145"/>
                        <a14:foregroundMark x1="40511" y1="29168" x2="39831" y2="35164"/>
                        <a14:foregroundMark x1="39831" y1="35164" x2="47881" y2="45377"/>
                        <a14:foregroundMark x1="47881" y1="45377" x2="57446" y2="37505"/>
                        <a14:foregroundMark x1="57446" y1="37505" x2="56356" y2="29512"/>
                        <a14:foregroundMark x1="47700" y1="26282" x2="47458" y2="28058"/>
                        <a14:foregroundMark x1="19225" y1="82301" x2="18918" y2="83050"/>
                        <a14:foregroundMark x1="24455" y1="69520" x2="19278" y2="82172"/>
                        <a14:foregroundMark x1="16162" y1="89786" x2="39225" y2="96972"/>
                        <a14:foregroundMark x1="39225" y1="96972" x2="66525" y2="97578"/>
                        <a14:foregroundMark x1="80253" y1="96980" x2="80287" y2="96979"/>
                        <a14:foregroundMark x1="66525" y1="97578" x2="77430" y2="97103"/>
                        <a14:foregroundMark x1="83732" y1="95739" x2="72276" y2="65563"/>
                        <a14:foregroundMark x1="59867" y1="55107" x2="74031" y2="52887"/>
                        <a14:foregroundMark x1="74031" y1="52887" x2="74758" y2="53815"/>
                        <a14:foregroundMark x1="48487" y1="34356" x2="37893" y2="36415"/>
                        <a14:foregroundMark x1="37893" y1="36415" x2="43644" y2="33831"/>
                        <a14:foregroundMark x1="75242" y1="97981" x2="76720" y2="97427"/>
                        <a14:foregroundMark x1="55387" y1="34679" x2="52058" y2="35365"/>
                        <a14:foregroundMark x1="53874" y1="36899" x2="54056" y2="36254"/>
                        <a14:backgroundMark x1="57143" y1="30238" x2="58232" y2="28260"/>
                        <a14:backgroundMark x1="60654" y1="30238" x2="60654" y2="26645"/>
                        <a14:backgroundMark x1="58232" y1="27533" x2="59625" y2="26282"/>
                        <a14:backgroundMark x1="58354" y1="29148" x2="60048" y2="26241"/>
                        <a14:backgroundMark x1="39225" y1="28018" x2="40194" y2="29269"/>
                        <a14:backgroundMark x1="15012" y1="91361" x2="20097" y2="83488"/>
                        <a14:backgroundMark x1="20097" y1="83488" x2="19189" y2="82237"/>
                        <a14:backgroundMark x1="17191" y1="88817" x2="16344" y2="89261"/>
                        <a14:backgroundMark x1="76211" y1="98143" x2="80690" y2="96367"/>
                        <a14:backgroundMark x1="76513" y1="98345" x2="81538" y2="94792"/>
                        <a14:backgroundMark x1="81053" y1="98708" x2="82688" y2="96568"/>
                        <a14:backgroundMark x1="79358" y1="98143" x2="85048" y2="96932"/>
                        <a14:backgroundMark x1="84019" y1="98143" x2="82688" y2="95357"/>
                        <a14:backgroundMark x1="77724" y1="96932" x2="77542" y2="97013"/>
                        <a14:backgroundMark x1="15012" y1="91361" x2="19915" y2="83286"/>
                        <a14:backgroundMark x1="19915" y1="83286" x2="16525" y2="89382"/>
                        <a14:backgroundMark x1="85230" y1="96488" x2="80387" y2="9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772160"/>
            <a:ext cx="457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56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TCP/IP 4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계층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9714087-CD0A-E685-9F45-64844B804838}"/>
              </a:ext>
            </a:extLst>
          </p:cNvPr>
          <p:cNvSpPr txBox="1">
            <a:spLocks/>
          </p:cNvSpPr>
          <p:nvPr/>
        </p:nvSpPr>
        <p:spPr>
          <a:xfrm>
            <a:off x="846743" y="1956489"/>
            <a:ext cx="10756251" cy="425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인터넷에서 사용하는 통신 프로토콜</a:t>
            </a: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osi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가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interface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라면 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tcp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/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ip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는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implementation</a:t>
            </a:r>
            <a:endParaRPr lang="ko-KR" altLang="en-US" sz="3200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24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TCP/IP 4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계층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11E110-34EF-5521-B80B-A3A3A3D6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28" y="1510022"/>
            <a:ext cx="7520044" cy="52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9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TCP/IP 4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계층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: 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실제는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1286592" y="187031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1272481" y="3760386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945026" y="2885301"/>
            <a:ext cx="10559115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197708" y="5554361"/>
            <a:ext cx="1130643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27F961-5610-7541-F901-F4E494E81D16}"/>
              </a:ext>
            </a:extLst>
          </p:cNvPr>
          <p:cNvCxnSpPr>
            <a:cxnSpLocks/>
          </p:cNvCxnSpPr>
          <p:nvPr/>
        </p:nvCxnSpPr>
        <p:spPr>
          <a:xfrm>
            <a:off x="945026" y="1519881"/>
            <a:ext cx="0" cy="403448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99B9F439-E8AB-5802-C1F1-2E32F02E473F}"/>
              </a:ext>
            </a:extLst>
          </p:cNvPr>
          <p:cNvSpPr txBox="1">
            <a:spLocks/>
          </p:cNvSpPr>
          <p:nvPr/>
        </p:nvSpPr>
        <p:spPr>
          <a:xfrm>
            <a:off x="329862" y="2119886"/>
            <a:ext cx="291564" cy="31517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328F61-11D3-E9EC-5916-268BBBE219FD}"/>
              </a:ext>
            </a:extLst>
          </p:cNvPr>
          <p:cNvGrpSpPr/>
          <p:nvPr/>
        </p:nvGrpSpPr>
        <p:grpSpPr>
          <a:xfrm>
            <a:off x="3311611" y="1214699"/>
            <a:ext cx="2105399" cy="5482663"/>
            <a:chOff x="3311611" y="1214699"/>
            <a:chExt cx="2105399" cy="548266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D91B473-9460-8295-2304-1A0B5EE0195D}"/>
                </a:ext>
              </a:extLst>
            </p:cNvPr>
            <p:cNvCxnSpPr>
              <a:cxnSpLocks/>
            </p:cNvCxnSpPr>
            <p:nvPr/>
          </p:nvCxnSpPr>
          <p:spPr>
            <a:xfrm>
              <a:off x="3311611" y="4114147"/>
              <a:ext cx="1927654" cy="0"/>
            </a:xfrm>
            <a:prstGeom prst="line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07085AA-D49E-2737-BDC6-2EB72528120A}"/>
                </a:ext>
              </a:extLst>
            </p:cNvPr>
            <p:cNvCxnSpPr>
              <a:cxnSpLocks/>
            </p:cNvCxnSpPr>
            <p:nvPr/>
          </p:nvCxnSpPr>
          <p:spPr>
            <a:xfrm>
              <a:off x="3312932" y="6081512"/>
              <a:ext cx="1927654" cy="0"/>
            </a:xfrm>
            <a:prstGeom prst="line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E51878-5573-A0C5-0F22-5A6EE36DCDE8}"/>
                </a:ext>
              </a:extLst>
            </p:cNvPr>
            <p:cNvGrpSpPr/>
            <p:nvPr/>
          </p:nvGrpSpPr>
          <p:grpSpPr>
            <a:xfrm>
              <a:off x="3311611" y="1214699"/>
              <a:ext cx="2105399" cy="5482663"/>
              <a:chOff x="3311611" y="1214699"/>
              <a:chExt cx="2105399" cy="548266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0863DF4-F0B0-6C93-DEDC-88166D5C1B8B}"/>
                  </a:ext>
                </a:extLst>
              </p:cNvPr>
              <p:cNvGrpSpPr/>
              <p:nvPr/>
            </p:nvGrpSpPr>
            <p:grpSpPr>
              <a:xfrm>
                <a:off x="3311611" y="1214699"/>
                <a:ext cx="2105399" cy="5482663"/>
                <a:chOff x="3311611" y="1214699"/>
                <a:chExt cx="2105399" cy="5482663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267559E-1472-A48E-F0C9-EBBF583C7401}"/>
                    </a:ext>
                  </a:extLst>
                </p:cNvPr>
                <p:cNvGrpSpPr/>
                <p:nvPr/>
              </p:nvGrpSpPr>
              <p:grpSpPr>
                <a:xfrm>
                  <a:off x="3311611" y="1779373"/>
                  <a:ext cx="2105399" cy="4917989"/>
                  <a:chOff x="3311611" y="1779373"/>
                  <a:chExt cx="2105399" cy="4917989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FE22134B-4DDD-7ED4-B627-078EB6AD8954}"/>
                      </a:ext>
                    </a:extLst>
                  </p:cNvPr>
                  <p:cNvSpPr/>
                  <p:nvPr/>
                </p:nvSpPr>
                <p:spPr>
                  <a:xfrm>
                    <a:off x="3311611" y="1779373"/>
                    <a:ext cx="1927654" cy="4917989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9E657BD-2C7B-0EBD-CE9B-42731CBA7AAA}"/>
                      </a:ext>
                    </a:extLst>
                  </p:cNvPr>
                  <p:cNvSpPr txBox="1"/>
                  <p:nvPr/>
                </p:nvSpPr>
                <p:spPr>
                  <a:xfrm>
                    <a:off x="3761205" y="2572390"/>
                    <a:ext cx="165580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/>
                      <a:t>Session</a:t>
                    </a:r>
                    <a:endParaRPr lang="ko-KR" altLang="en-US" sz="16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A2DFFFD-C546-8414-6D3B-CFF331FDCF80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74" y="3343765"/>
                    <a:ext cx="14580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Transport</a:t>
                    </a:r>
                    <a:endParaRPr lang="ko-KR" altLang="en-US" sz="20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380ECC6-8C64-6582-D11C-6D3EBCC22474}"/>
                      </a:ext>
                    </a:extLst>
                  </p:cNvPr>
                  <p:cNvSpPr txBox="1"/>
                  <p:nvPr/>
                </p:nvSpPr>
                <p:spPr>
                  <a:xfrm>
                    <a:off x="3603171" y="4483892"/>
                    <a:ext cx="14580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Network</a:t>
                    </a:r>
                    <a:endParaRPr lang="ko-KR" altLang="en-US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38B75C1-1F59-831B-55E3-68D0D161F4AF}"/>
                      </a:ext>
                    </a:extLst>
                  </p:cNvPr>
                  <p:cNvSpPr txBox="1"/>
                  <p:nvPr/>
                </p:nvSpPr>
                <p:spPr>
                  <a:xfrm>
                    <a:off x="3482852" y="6214029"/>
                    <a:ext cx="14580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Physical</a:t>
                    </a:r>
                    <a:endParaRPr lang="ko-KR" altLang="en-US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4784547-251F-AFA6-CFC0-2FBDCFCF8B3D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190" y="5671895"/>
                    <a:ext cx="14580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Link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54B7420-79E6-072C-B7F1-456E96D012AE}"/>
                    </a:ext>
                  </a:extLst>
                </p:cNvPr>
                <p:cNvSpPr txBox="1"/>
                <p:nvPr/>
              </p:nvSpPr>
              <p:spPr>
                <a:xfrm>
                  <a:off x="3781976" y="1214699"/>
                  <a:ext cx="14580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/>
                    <a:t>OSI</a:t>
                  </a:r>
                  <a:endParaRPr lang="ko-KR" altLang="en-US" sz="2800" dirty="0"/>
                </a:p>
              </p:txBody>
            </p: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EB1F63B-97BB-596E-245F-11FA3C709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1611" y="2556703"/>
                <a:ext cx="1927654" cy="0"/>
              </a:xfrm>
              <a:prstGeom prst="line">
                <a:avLst/>
              </a:prstGeom>
              <a:ln w="476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7ECF12D-4FDB-6EC2-818D-DEA003A14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0195" y="2163136"/>
                <a:ext cx="1927654" cy="0"/>
              </a:xfrm>
              <a:prstGeom prst="line">
                <a:avLst/>
              </a:prstGeom>
              <a:ln w="476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332044-E17D-2D64-F55B-AEF3FA23868D}"/>
                  </a:ext>
                </a:extLst>
              </p:cNvPr>
              <p:cNvSpPr txBox="1"/>
              <p:nvPr/>
            </p:nvSpPr>
            <p:spPr>
              <a:xfrm>
                <a:off x="3592756" y="1831533"/>
                <a:ext cx="16558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Application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80954AA-5501-8966-9B80-EEAB0B233424}"/>
                  </a:ext>
                </a:extLst>
              </p:cNvPr>
              <p:cNvSpPr txBox="1"/>
              <p:nvPr/>
            </p:nvSpPr>
            <p:spPr>
              <a:xfrm>
                <a:off x="3504316" y="2229159"/>
                <a:ext cx="16558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Presentation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A4245D-886F-F321-34E0-B7AD304C74F7}"/>
              </a:ext>
            </a:extLst>
          </p:cNvPr>
          <p:cNvGrpSpPr/>
          <p:nvPr/>
        </p:nvGrpSpPr>
        <p:grpSpPr>
          <a:xfrm>
            <a:off x="6224583" y="1184777"/>
            <a:ext cx="1944988" cy="5512585"/>
            <a:chOff x="6224583" y="1184777"/>
            <a:chExt cx="1944988" cy="55125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2AEC3D9-E42F-CC0E-AF63-771D682557E9}"/>
                </a:ext>
              </a:extLst>
            </p:cNvPr>
            <p:cNvGrpSpPr/>
            <p:nvPr/>
          </p:nvGrpSpPr>
          <p:grpSpPr>
            <a:xfrm>
              <a:off x="6224583" y="1184777"/>
              <a:ext cx="1927654" cy="5512585"/>
              <a:chOff x="6224583" y="1184777"/>
              <a:chExt cx="1927654" cy="551258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B89897-F7A5-0421-CDBE-E0E0D9327C4B}"/>
                  </a:ext>
                </a:extLst>
              </p:cNvPr>
              <p:cNvSpPr/>
              <p:nvPr/>
            </p:nvSpPr>
            <p:spPr>
              <a:xfrm>
                <a:off x="6224583" y="1779373"/>
                <a:ext cx="1927654" cy="49179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79AC2E-0F22-12D5-8145-13A4B6DBB374}"/>
                  </a:ext>
                </a:extLst>
              </p:cNvPr>
              <p:cNvSpPr txBox="1"/>
              <p:nvPr/>
            </p:nvSpPr>
            <p:spPr>
              <a:xfrm>
                <a:off x="6459361" y="1184777"/>
                <a:ext cx="1458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TCP/IP</a:t>
                </a:r>
                <a:endParaRPr lang="ko-KR" altLang="en-US" sz="28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E38C44-490D-6016-ECD6-D0E168EBC0A0}"/>
                </a:ext>
              </a:extLst>
            </p:cNvPr>
            <p:cNvSpPr txBox="1"/>
            <p:nvPr/>
          </p:nvSpPr>
          <p:spPr>
            <a:xfrm>
              <a:off x="6360506" y="2156593"/>
              <a:ext cx="1655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Application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A56043-0A16-386E-D487-413FC42CE532}"/>
                </a:ext>
              </a:extLst>
            </p:cNvPr>
            <p:cNvSpPr txBox="1"/>
            <p:nvPr/>
          </p:nvSpPr>
          <p:spPr>
            <a:xfrm>
              <a:off x="6530098" y="3343765"/>
              <a:ext cx="14580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Transport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78C6D6-659D-3C3D-6B61-1973E70BAB4D}"/>
                </a:ext>
              </a:extLst>
            </p:cNvPr>
            <p:cNvSpPr txBox="1"/>
            <p:nvPr/>
          </p:nvSpPr>
          <p:spPr>
            <a:xfrm>
              <a:off x="6530097" y="4503689"/>
              <a:ext cx="14580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Internet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AB2175-0594-69C8-F5C0-CAF1D3A7F428}"/>
                </a:ext>
              </a:extLst>
            </p:cNvPr>
            <p:cNvSpPr txBox="1"/>
            <p:nvPr/>
          </p:nvSpPr>
          <p:spPr>
            <a:xfrm>
              <a:off x="6711474" y="5912031"/>
              <a:ext cx="14580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Access</a:t>
              </a:r>
              <a:endParaRPr lang="ko-KR" altLang="en-US" dirty="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23881F-ACCA-8B5F-EB96-AC943E17CA1D}"/>
                </a:ext>
              </a:extLst>
            </p:cNvPr>
            <p:cNvCxnSpPr>
              <a:cxnSpLocks/>
            </p:cNvCxnSpPr>
            <p:nvPr/>
          </p:nvCxnSpPr>
          <p:spPr>
            <a:xfrm>
              <a:off x="6224583" y="4114147"/>
              <a:ext cx="1927654" cy="0"/>
            </a:xfrm>
            <a:prstGeom prst="line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7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통신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,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 해보자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!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EFE25-7202-E8CC-C426-1D435157879D}"/>
              </a:ext>
            </a:extLst>
          </p:cNvPr>
          <p:cNvSpPr/>
          <p:nvPr/>
        </p:nvSpPr>
        <p:spPr>
          <a:xfrm>
            <a:off x="1519343" y="1844991"/>
            <a:ext cx="3216537" cy="17427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AD0FA-529C-33DA-6E01-E1156B5C0359}"/>
              </a:ext>
            </a:extLst>
          </p:cNvPr>
          <p:cNvSpPr/>
          <p:nvPr/>
        </p:nvSpPr>
        <p:spPr>
          <a:xfrm>
            <a:off x="2500082" y="3234521"/>
            <a:ext cx="1125246" cy="98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2BB750-F194-9483-9368-13DC185071EB}"/>
              </a:ext>
            </a:extLst>
          </p:cNvPr>
          <p:cNvSpPr/>
          <p:nvPr/>
        </p:nvSpPr>
        <p:spPr>
          <a:xfrm>
            <a:off x="1519343" y="3994783"/>
            <a:ext cx="3216536" cy="2222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9C9889-774A-5637-2677-42F8E00D8F4B}"/>
              </a:ext>
            </a:extLst>
          </p:cNvPr>
          <p:cNvSpPr/>
          <p:nvPr/>
        </p:nvSpPr>
        <p:spPr>
          <a:xfrm>
            <a:off x="1796527" y="2065468"/>
            <a:ext cx="2657139" cy="1247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799A7D-5A93-E7F5-879A-D6128B4469D2}"/>
              </a:ext>
            </a:extLst>
          </p:cNvPr>
          <p:cNvSpPr/>
          <p:nvPr/>
        </p:nvSpPr>
        <p:spPr>
          <a:xfrm>
            <a:off x="7382613" y="1844991"/>
            <a:ext cx="3216537" cy="17427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F796AA-B99D-D38E-607A-C379FF462D02}"/>
              </a:ext>
            </a:extLst>
          </p:cNvPr>
          <p:cNvSpPr/>
          <p:nvPr/>
        </p:nvSpPr>
        <p:spPr>
          <a:xfrm>
            <a:off x="8363352" y="3234521"/>
            <a:ext cx="1125246" cy="98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62833B-E91E-5DB8-36C9-987F635E3F69}"/>
              </a:ext>
            </a:extLst>
          </p:cNvPr>
          <p:cNvSpPr/>
          <p:nvPr/>
        </p:nvSpPr>
        <p:spPr>
          <a:xfrm>
            <a:off x="7382613" y="3994783"/>
            <a:ext cx="3216536" cy="2222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1ADE32-0880-CE71-9F71-6A16204AA4B8}"/>
              </a:ext>
            </a:extLst>
          </p:cNvPr>
          <p:cNvSpPr/>
          <p:nvPr/>
        </p:nvSpPr>
        <p:spPr>
          <a:xfrm>
            <a:off x="7659797" y="2065468"/>
            <a:ext cx="2657139" cy="1247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EC52601F-2922-B1E4-B9AD-EF8DD676EE0D}"/>
              </a:ext>
            </a:extLst>
          </p:cNvPr>
          <p:cNvSpPr/>
          <p:nvPr/>
        </p:nvSpPr>
        <p:spPr>
          <a:xfrm>
            <a:off x="5202940" y="2474259"/>
            <a:ext cx="1689304" cy="954741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C77A8-0038-5D3A-A535-81E3A015A649}"/>
              </a:ext>
            </a:extLst>
          </p:cNvPr>
          <p:cNvSpPr txBox="1"/>
          <p:nvPr/>
        </p:nvSpPr>
        <p:spPr>
          <a:xfrm>
            <a:off x="1904104" y="4658061"/>
            <a:ext cx="8695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한 컴퓨터</a:t>
            </a:r>
            <a:r>
              <a:rPr lang="en-US" altLang="ko-KR" sz="3200" dirty="0"/>
              <a:t>(</a:t>
            </a:r>
            <a:r>
              <a:rPr lang="ko-KR" altLang="en-US" sz="3200" dirty="0"/>
              <a:t>서버</a:t>
            </a:r>
            <a:r>
              <a:rPr lang="en-US" altLang="ko-KR" sz="3200" dirty="0"/>
              <a:t>)</a:t>
            </a:r>
            <a:r>
              <a:rPr lang="ko-KR" altLang="en-US" sz="3200" dirty="0"/>
              <a:t>에 있는 파일을 다른 컴퓨터로 보낼 때 어떤 일이 일어나는가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9383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0851288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보내는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(send) : </a:t>
            </a:r>
            <a:r>
              <a:rPr lang="en-US" altLang="ko-KR" kern="1600" dirty="0" err="1">
                <a:latin typeface="+mn-lt"/>
                <a:ea typeface="다음_Regular" panose="02000603060000000000" pitchFamily="2" charset="-127"/>
              </a:rPr>
              <a:t>hdd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 -&gt; Application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A360CB-AED6-9C41-AE61-094ADB6D605E}"/>
              </a:ext>
            </a:extLst>
          </p:cNvPr>
          <p:cNvSpPr/>
          <p:nvPr/>
        </p:nvSpPr>
        <p:spPr>
          <a:xfrm>
            <a:off x="3004751" y="1285297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9398C-7CF1-786E-97CD-2A7A5314AE61}"/>
              </a:ext>
            </a:extLst>
          </p:cNvPr>
          <p:cNvSpPr txBox="1"/>
          <p:nvPr/>
        </p:nvSpPr>
        <p:spPr>
          <a:xfrm>
            <a:off x="3004751" y="1298428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Memory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9C5F3-5561-786D-959B-531A2B75E417}"/>
              </a:ext>
            </a:extLst>
          </p:cNvPr>
          <p:cNvSpPr/>
          <p:nvPr/>
        </p:nvSpPr>
        <p:spPr>
          <a:xfrm>
            <a:off x="3239530" y="1869184"/>
            <a:ext cx="3296889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</a:t>
            </a:r>
            <a:r>
              <a:rPr lang="en-US" altLang="ko-KR" sz="2800" dirty="0" err="1">
                <a:solidFill>
                  <a:schemeClr val="tx1"/>
                </a:solidFill>
              </a:rPr>
              <a:t>server</a:t>
            </a:r>
            <a:r>
              <a:rPr lang="en-US" altLang="ko-KR" sz="2800" dirty="0">
                <a:solidFill>
                  <a:schemeClr val="tx1"/>
                </a:solidFill>
              </a:rPr>
              <a:t>(Process)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151F08-084E-FDBF-17E8-14EFBFDFFDE9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4" name="원통형 23">
            <a:extLst>
              <a:ext uri="{FF2B5EF4-FFF2-40B4-BE49-F238E27FC236}">
                <a16:creationId xmlns:a16="http://schemas.microsoft.com/office/drawing/2014/main" id="{4FA4A572-B9B5-D89A-243A-49A3E09EB0E5}"/>
              </a:ext>
            </a:extLst>
          </p:cNvPr>
          <p:cNvSpPr/>
          <p:nvPr/>
        </p:nvSpPr>
        <p:spPr>
          <a:xfrm>
            <a:off x="7732097" y="5752483"/>
            <a:ext cx="3629543" cy="868515"/>
          </a:xfrm>
          <a:prstGeom prst="ca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</a:t>
            </a:r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E5B4464-3449-E8DB-15C3-41177D1F2AF6}"/>
              </a:ext>
            </a:extLst>
          </p:cNvPr>
          <p:cNvSpPr/>
          <p:nvPr/>
        </p:nvSpPr>
        <p:spPr>
          <a:xfrm>
            <a:off x="10732983" y="5271605"/>
            <a:ext cx="1028140" cy="1057338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우하하</a:t>
            </a:r>
            <a:r>
              <a:rPr lang="ko-KR" altLang="en-US" sz="1400" dirty="0"/>
              <a:t> 바보</a:t>
            </a:r>
            <a:r>
              <a:rPr lang="en-US" altLang="ko-KR" sz="1400" dirty="0"/>
              <a:t>.txt</a:t>
            </a:r>
          </a:p>
          <a:p>
            <a:pPr algn="ctr"/>
            <a:r>
              <a:rPr lang="en-US" altLang="ko-KR" sz="1400" dirty="0"/>
              <a:t>13MB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F8B035-6DB4-FF5B-4B33-A03C96C69DA4}"/>
              </a:ext>
            </a:extLst>
          </p:cNvPr>
          <p:cNvSpPr/>
          <p:nvPr/>
        </p:nvSpPr>
        <p:spPr>
          <a:xfrm>
            <a:off x="7392817" y="3223612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D0797A-77AD-6B88-5220-AC30BE22FC7A}"/>
              </a:ext>
            </a:extLst>
          </p:cNvPr>
          <p:cNvSpPr txBox="1"/>
          <p:nvPr/>
        </p:nvSpPr>
        <p:spPr>
          <a:xfrm>
            <a:off x="7392817" y="3266252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File System</a:t>
            </a:r>
            <a:endParaRPr lang="ko-KR" altLang="en-US" sz="2800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3B2A18D4-0427-DBB0-B4E0-6A055672AF6A}"/>
              </a:ext>
            </a:extLst>
          </p:cNvPr>
          <p:cNvSpPr/>
          <p:nvPr/>
        </p:nvSpPr>
        <p:spPr>
          <a:xfrm rot="7071058">
            <a:off x="7391922" y="5100959"/>
            <a:ext cx="518160" cy="157124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984D63DC-9C08-8E3E-CB6D-6FD6E043C512}"/>
              </a:ext>
            </a:extLst>
          </p:cNvPr>
          <p:cNvSpPr/>
          <p:nvPr/>
        </p:nvSpPr>
        <p:spPr>
          <a:xfrm rot="13721024">
            <a:off x="7391921" y="3851000"/>
            <a:ext cx="518160" cy="157124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37B5B74D-5CBD-0A94-B611-0AB1ECA0917D}"/>
              </a:ext>
            </a:extLst>
          </p:cNvPr>
          <p:cNvSpPr/>
          <p:nvPr/>
        </p:nvSpPr>
        <p:spPr>
          <a:xfrm rot="10800000">
            <a:off x="9640976" y="2449031"/>
            <a:ext cx="518160" cy="157124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B93547-4DCC-3A9B-0C76-B77A40497500}"/>
              </a:ext>
            </a:extLst>
          </p:cNvPr>
          <p:cNvSpPr/>
          <p:nvPr/>
        </p:nvSpPr>
        <p:spPr>
          <a:xfrm>
            <a:off x="7350745" y="1285297"/>
            <a:ext cx="3923269" cy="11380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2B4483-522F-BF3A-290D-627686A31FE1}"/>
              </a:ext>
            </a:extLst>
          </p:cNvPr>
          <p:cNvSpPr/>
          <p:nvPr/>
        </p:nvSpPr>
        <p:spPr>
          <a:xfrm>
            <a:off x="7488958" y="1927076"/>
            <a:ext cx="3646842" cy="377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64KB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C56ECD-CCA5-B25C-396D-05D9E9334FA5}"/>
              </a:ext>
            </a:extLst>
          </p:cNvPr>
          <p:cNvSpPr txBox="1"/>
          <p:nvPr/>
        </p:nvSpPr>
        <p:spPr>
          <a:xfrm>
            <a:off x="7412731" y="1351286"/>
            <a:ext cx="342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File I/O Buffer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786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0989501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보내는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(send) : Application -&gt; TCP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A360CB-AED6-9C41-AE61-094ADB6D605E}"/>
              </a:ext>
            </a:extLst>
          </p:cNvPr>
          <p:cNvSpPr/>
          <p:nvPr/>
        </p:nvSpPr>
        <p:spPr>
          <a:xfrm>
            <a:off x="3004751" y="1285297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9398C-7CF1-786E-97CD-2A7A5314AE61}"/>
              </a:ext>
            </a:extLst>
          </p:cNvPr>
          <p:cNvSpPr txBox="1"/>
          <p:nvPr/>
        </p:nvSpPr>
        <p:spPr>
          <a:xfrm>
            <a:off x="3004751" y="1298428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Memory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9C5F3-5561-786D-959B-531A2B75E417}"/>
              </a:ext>
            </a:extLst>
          </p:cNvPr>
          <p:cNvSpPr/>
          <p:nvPr/>
        </p:nvSpPr>
        <p:spPr>
          <a:xfrm>
            <a:off x="3239530" y="1869184"/>
            <a:ext cx="3296889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</a:t>
            </a:r>
            <a:r>
              <a:rPr lang="en-US" altLang="ko-KR" sz="2800" dirty="0" err="1">
                <a:solidFill>
                  <a:schemeClr val="tx1"/>
                </a:solidFill>
              </a:rPr>
              <a:t>server</a:t>
            </a:r>
            <a:r>
              <a:rPr lang="en-US" altLang="ko-KR" sz="2800" dirty="0">
                <a:solidFill>
                  <a:schemeClr val="tx1"/>
                </a:solidFill>
              </a:rPr>
              <a:t>(Process)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AE3698-7805-216E-E5B7-A6DDC2431BBE}"/>
              </a:ext>
            </a:extLst>
          </p:cNvPr>
          <p:cNvSpPr/>
          <p:nvPr/>
        </p:nvSpPr>
        <p:spPr>
          <a:xfrm>
            <a:off x="3004750" y="2711422"/>
            <a:ext cx="8269263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63A90-3771-EC9F-7D08-2D1093134688}"/>
              </a:ext>
            </a:extLst>
          </p:cNvPr>
          <p:cNvSpPr/>
          <p:nvPr/>
        </p:nvSpPr>
        <p:spPr>
          <a:xfrm>
            <a:off x="7350745" y="1285297"/>
            <a:ext cx="3923269" cy="11380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A150A5-6A5B-B24D-E0FC-4D3523B7F7E4}"/>
              </a:ext>
            </a:extLst>
          </p:cNvPr>
          <p:cNvSpPr/>
          <p:nvPr/>
        </p:nvSpPr>
        <p:spPr>
          <a:xfrm>
            <a:off x="7488958" y="1927076"/>
            <a:ext cx="3646842" cy="377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64KB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9D376-EBC7-32B7-729A-E82130A7D214}"/>
              </a:ext>
            </a:extLst>
          </p:cNvPr>
          <p:cNvSpPr txBox="1"/>
          <p:nvPr/>
        </p:nvSpPr>
        <p:spPr>
          <a:xfrm>
            <a:off x="7412731" y="1351286"/>
            <a:ext cx="342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File I/O Buffer</a:t>
            </a:r>
            <a:endParaRPr lang="ko-KR" altLang="en-US" sz="2800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4746354-955B-D478-3A5F-46FF0885070E}"/>
              </a:ext>
            </a:extLst>
          </p:cNvPr>
          <p:cNvSpPr/>
          <p:nvPr/>
        </p:nvSpPr>
        <p:spPr>
          <a:xfrm>
            <a:off x="8778240" y="2423386"/>
            <a:ext cx="562395" cy="126169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2C4186-0B18-EAED-7B4B-492C72BC10D6}"/>
              </a:ext>
            </a:extLst>
          </p:cNvPr>
          <p:cNvSpPr/>
          <p:nvPr/>
        </p:nvSpPr>
        <p:spPr>
          <a:xfrm>
            <a:off x="7225614" y="3551121"/>
            <a:ext cx="3923269" cy="11380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071FBF-FFEF-0092-9784-00B9187F540A}"/>
              </a:ext>
            </a:extLst>
          </p:cNvPr>
          <p:cNvSpPr/>
          <p:nvPr/>
        </p:nvSpPr>
        <p:spPr>
          <a:xfrm>
            <a:off x="7363827" y="4192900"/>
            <a:ext cx="3646842" cy="377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64KB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DCBE6-902A-FA17-00F3-370A103E7CC5}"/>
              </a:ext>
            </a:extLst>
          </p:cNvPr>
          <p:cNvSpPr txBox="1"/>
          <p:nvPr/>
        </p:nvSpPr>
        <p:spPr>
          <a:xfrm>
            <a:off x="7287601" y="3617110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TCP Buffer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EE90-19BB-E1BE-AEEE-37A5E52DCCE4}"/>
              </a:ext>
            </a:extLst>
          </p:cNvPr>
          <p:cNvSpPr txBox="1"/>
          <p:nvPr/>
        </p:nvSpPr>
        <p:spPr>
          <a:xfrm>
            <a:off x="2742420" y="4344343"/>
            <a:ext cx="4291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소켓을 통해 버퍼에 담아 보내고 버퍼로 받는다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005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1333618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보내는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(send) : TCP -&gt; IP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A360CB-AED6-9C41-AE61-094ADB6D605E}"/>
              </a:ext>
            </a:extLst>
          </p:cNvPr>
          <p:cNvSpPr/>
          <p:nvPr/>
        </p:nvSpPr>
        <p:spPr>
          <a:xfrm>
            <a:off x="3004751" y="1285297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9398C-7CF1-786E-97CD-2A7A5314AE61}"/>
              </a:ext>
            </a:extLst>
          </p:cNvPr>
          <p:cNvSpPr txBox="1"/>
          <p:nvPr/>
        </p:nvSpPr>
        <p:spPr>
          <a:xfrm>
            <a:off x="3004751" y="1298428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Memory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9C5F3-5561-786D-959B-531A2B75E417}"/>
              </a:ext>
            </a:extLst>
          </p:cNvPr>
          <p:cNvSpPr/>
          <p:nvPr/>
        </p:nvSpPr>
        <p:spPr>
          <a:xfrm>
            <a:off x="3239530" y="1869184"/>
            <a:ext cx="3296889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</a:t>
            </a:r>
            <a:r>
              <a:rPr lang="en-US" altLang="ko-KR" sz="2800" dirty="0" err="1">
                <a:solidFill>
                  <a:schemeClr val="tx1"/>
                </a:solidFill>
              </a:rPr>
              <a:t>server</a:t>
            </a:r>
            <a:r>
              <a:rPr lang="en-US" altLang="ko-KR" sz="2800" dirty="0">
                <a:solidFill>
                  <a:schemeClr val="tx1"/>
                </a:solidFill>
              </a:rPr>
              <a:t>(Process)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AE3698-7805-216E-E5B7-A6DDC2431BBE}"/>
              </a:ext>
            </a:extLst>
          </p:cNvPr>
          <p:cNvSpPr/>
          <p:nvPr/>
        </p:nvSpPr>
        <p:spPr>
          <a:xfrm>
            <a:off x="3004750" y="2711422"/>
            <a:ext cx="3854237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D72C35-8B94-09AB-D77B-C9B2B7446631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0C034DD-CCB4-16B3-8518-58334521D05A}"/>
              </a:ext>
            </a:extLst>
          </p:cNvPr>
          <p:cNvSpPr/>
          <p:nvPr/>
        </p:nvSpPr>
        <p:spPr>
          <a:xfrm>
            <a:off x="8656453" y="3436515"/>
            <a:ext cx="670560" cy="22622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EE6D5-6ADD-EC3C-98BC-836226DB1255}"/>
              </a:ext>
            </a:extLst>
          </p:cNvPr>
          <p:cNvSpPr/>
          <p:nvPr/>
        </p:nvSpPr>
        <p:spPr>
          <a:xfrm>
            <a:off x="7230832" y="3690442"/>
            <a:ext cx="4438066" cy="4861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C21525-C882-8FCF-5997-65B940166CF2}"/>
              </a:ext>
            </a:extLst>
          </p:cNvPr>
          <p:cNvSpPr/>
          <p:nvPr/>
        </p:nvSpPr>
        <p:spPr>
          <a:xfrm>
            <a:off x="7327023" y="377146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880D7-A362-BD34-FBB3-89FC03A49B0C}"/>
              </a:ext>
            </a:extLst>
          </p:cNvPr>
          <p:cNvSpPr/>
          <p:nvPr/>
        </p:nvSpPr>
        <p:spPr>
          <a:xfrm>
            <a:off x="8412289" y="377146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656354-B4B6-D1FF-1F6B-FA51A16381B1}"/>
              </a:ext>
            </a:extLst>
          </p:cNvPr>
          <p:cNvSpPr/>
          <p:nvPr/>
        </p:nvSpPr>
        <p:spPr>
          <a:xfrm>
            <a:off x="9553423" y="377146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A7328-AC38-01C9-FA67-665BB475A6CC}"/>
              </a:ext>
            </a:extLst>
          </p:cNvPr>
          <p:cNvSpPr/>
          <p:nvPr/>
        </p:nvSpPr>
        <p:spPr>
          <a:xfrm>
            <a:off x="10611160" y="377146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78CA8-B838-E1C1-1001-FD55171ED538}"/>
              </a:ext>
            </a:extLst>
          </p:cNvPr>
          <p:cNvSpPr txBox="1"/>
          <p:nvPr/>
        </p:nvSpPr>
        <p:spPr>
          <a:xfrm>
            <a:off x="7407869" y="1464802"/>
            <a:ext cx="429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TCP </a:t>
            </a:r>
            <a:r>
              <a:rPr lang="ko-KR" altLang="en-US" sz="2400" dirty="0"/>
              <a:t>계층에서</a:t>
            </a:r>
            <a:endParaRPr lang="en-US" altLang="ko-KR" sz="2400" dirty="0"/>
          </a:p>
          <a:p>
            <a:r>
              <a:rPr lang="ko-KR" altLang="en-US" sz="2400" dirty="0"/>
              <a:t>데이터를 쪼개서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새그먼트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IP </a:t>
            </a:r>
            <a:r>
              <a:rPr lang="ko-KR" altLang="en-US" sz="2400" dirty="0"/>
              <a:t>계층으로 보낸다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D68D794-5643-AB65-E444-78EA40A09641}"/>
              </a:ext>
            </a:extLst>
          </p:cNvPr>
          <p:cNvSpPr/>
          <p:nvPr/>
        </p:nvSpPr>
        <p:spPr>
          <a:xfrm>
            <a:off x="8316098" y="5109574"/>
            <a:ext cx="3352800" cy="946314"/>
          </a:xfrm>
          <a:prstGeom prst="wedgeRoundRectCallout">
            <a:avLst>
              <a:gd name="adj1" fmla="val 25816"/>
              <a:gd name="adj2" fmla="val -156712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나야 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새그먼트</a:t>
            </a:r>
            <a:r>
              <a:rPr lang="en-US" altLang="ko-KR" sz="2400" dirty="0"/>
              <a:t>!!!!</a:t>
            </a:r>
            <a:endParaRPr lang="ko-KR" altLang="en-US" sz="2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60C389-8DF5-A401-3D31-6DE477F6A707}"/>
              </a:ext>
            </a:extLst>
          </p:cNvPr>
          <p:cNvSpPr/>
          <p:nvPr/>
        </p:nvSpPr>
        <p:spPr>
          <a:xfrm>
            <a:off x="7367028" y="2967324"/>
            <a:ext cx="3646842" cy="377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64KB</a:t>
            </a:r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3DB30F73-CEA2-F0A1-E9CA-AA9EA83F6483}"/>
              </a:ext>
            </a:extLst>
          </p:cNvPr>
          <p:cNvSpPr/>
          <p:nvPr/>
        </p:nvSpPr>
        <p:spPr>
          <a:xfrm>
            <a:off x="7367028" y="4262681"/>
            <a:ext cx="670560" cy="58576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89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1333618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보내는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(send) : IP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-&gt;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Access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A360CB-AED6-9C41-AE61-094ADB6D605E}"/>
              </a:ext>
            </a:extLst>
          </p:cNvPr>
          <p:cNvSpPr/>
          <p:nvPr/>
        </p:nvSpPr>
        <p:spPr>
          <a:xfrm>
            <a:off x="3004751" y="1285297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9398C-7CF1-786E-97CD-2A7A5314AE61}"/>
              </a:ext>
            </a:extLst>
          </p:cNvPr>
          <p:cNvSpPr txBox="1"/>
          <p:nvPr/>
        </p:nvSpPr>
        <p:spPr>
          <a:xfrm>
            <a:off x="3004751" y="1298428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Memory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9C5F3-5561-786D-959B-531A2B75E417}"/>
              </a:ext>
            </a:extLst>
          </p:cNvPr>
          <p:cNvSpPr/>
          <p:nvPr/>
        </p:nvSpPr>
        <p:spPr>
          <a:xfrm>
            <a:off x="3239530" y="1869184"/>
            <a:ext cx="3296889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</a:t>
            </a:r>
            <a:r>
              <a:rPr lang="en-US" altLang="ko-KR" sz="2800" dirty="0" err="1">
                <a:solidFill>
                  <a:schemeClr val="tx1"/>
                </a:solidFill>
              </a:rPr>
              <a:t>server</a:t>
            </a:r>
            <a:r>
              <a:rPr lang="en-US" altLang="ko-KR" sz="2800" dirty="0">
                <a:solidFill>
                  <a:schemeClr val="tx1"/>
                </a:solidFill>
              </a:rPr>
              <a:t>(Process)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AE3698-7805-216E-E5B7-A6DDC2431BBE}"/>
              </a:ext>
            </a:extLst>
          </p:cNvPr>
          <p:cNvSpPr/>
          <p:nvPr/>
        </p:nvSpPr>
        <p:spPr>
          <a:xfrm>
            <a:off x="3004750" y="2711422"/>
            <a:ext cx="3854237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D72C35-8B94-09AB-D77B-C9B2B7446631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EE6D5-6ADD-EC3C-98BC-836226DB1255}"/>
              </a:ext>
            </a:extLst>
          </p:cNvPr>
          <p:cNvSpPr/>
          <p:nvPr/>
        </p:nvSpPr>
        <p:spPr>
          <a:xfrm>
            <a:off x="7225614" y="3884132"/>
            <a:ext cx="4438066" cy="4861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C21525-C882-8FCF-5997-65B940166CF2}"/>
              </a:ext>
            </a:extLst>
          </p:cNvPr>
          <p:cNvSpPr/>
          <p:nvPr/>
        </p:nvSpPr>
        <p:spPr>
          <a:xfrm>
            <a:off x="7321805" y="396515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880D7-A362-BD34-FBB3-89FC03A49B0C}"/>
              </a:ext>
            </a:extLst>
          </p:cNvPr>
          <p:cNvSpPr/>
          <p:nvPr/>
        </p:nvSpPr>
        <p:spPr>
          <a:xfrm>
            <a:off x="8407071" y="396515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656354-B4B6-D1FF-1F6B-FA51A16381B1}"/>
              </a:ext>
            </a:extLst>
          </p:cNvPr>
          <p:cNvSpPr/>
          <p:nvPr/>
        </p:nvSpPr>
        <p:spPr>
          <a:xfrm>
            <a:off x="9548205" y="396515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A7328-AC38-01C9-FA67-665BB475A6CC}"/>
              </a:ext>
            </a:extLst>
          </p:cNvPr>
          <p:cNvSpPr/>
          <p:nvPr/>
        </p:nvSpPr>
        <p:spPr>
          <a:xfrm>
            <a:off x="10605942" y="396515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B1B9F8-1EF7-1310-CC85-52AC5F552786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F3EEF9-B092-5663-4DC6-FD4E8384552D}"/>
              </a:ext>
            </a:extLst>
          </p:cNvPr>
          <p:cNvSpPr/>
          <p:nvPr/>
        </p:nvSpPr>
        <p:spPr>
          <a:xfrm>
            <a:off x="3004751" y="6145708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Network Interface Card</a:t>
            </a:r>
            <a:endParaRPr lang="ko-KR" altLang="en-US" sz="1600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675C949-062D-A90E-5AA3-52258687A03C}"/>
              </a:ext>
            </a:extLst>
          </p:cNvPr>
          <p:cNvSpPr/>
          <p:nvPr/>
        </p:nvSpPr>
        <p:spPr>
          <a:xfrm>
            <a:off x="7955280" y="4418125"/>
            <a:ext cx="451791" cy="31035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0B7217-6EF7-6886-6456-EE38249C98CE}"/>
              </a:ext>
            </a:extLst>
          </p:cNvPr>
          <p:cNvSpPr/>
          <p:nvPr/>
        </p:nvSpPr>
        <p:spPr>
          <a:xfrm>
            <a:off x="7974941" y="4992592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8A9797-BB6C-2913-45AA-76ED05E7EBC1}"/>
              </a:ext>
            </a:extLst>
          </p:cNvPr>
          <p:cNvSpPr/>
          <p:nvPr/>
        </p:nvSpPr>
        <p:spPr>
          <a:xfrm>
            <a:off x="7396748" y="5020130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9F059F-AE99-16DF-398D-93551833BBB3}"/>
              </a:ext>
            </a:extLst>
          </p:cNvPr>
          <p:cNvSpPr/>
          <p:nvPr/>
        </p:nvSpPr>
        <p:spPr>
          <a:xfrm>
            <a:off x="7321805" y="4926806"/>
            <a:ext cx="1792935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8202D0EE-1DEC-DB40-B365-CC14D513DBC1}"/>
              </a:ext>
            </a:extLst>
          </p:cNvPr>
          <p:cNvSpPr/>
          <p:nvPr/>
        </p:nvSpPr>
        <p:spPr>
          <a:xfrm>
            <a:off x="8457894" y="2107827"/>
            <a:ext cx="3352800" cy="1554948"/>
          </a:xfrm>
          <a:prstGeom prst="wedgeRoundRectCallout">
            <a:avLst>
              <a:gd name="adj1" fmla="val -44861"/>
              <a:gd name="adj2" fmla="val 131125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나야 나</a:t>
            </a:r>
            <a:r>
              <a:rPr lang="en-US" altLang="ko-KR" sz="2400" dirty="0"/>
              <a:t>, </a:t>
            </a:r>
            <a:r>
              <a:rPr lang="ko-KR" altLang="en-US" sz="2400" dirty="0"/>
              <a:t>패킷</a:t>
            </a:r>
            <a:r>
              <a:rPr lang="en-US" altLang="ko-KR" sz="2400" dirty="0"/>
              <a:t>!!!!</a:t>
            </a:r>
          </a:p>
          <a:p>
            <a:pPr algn="ctr"/>
            <a:r>
              <a:rPr lang="ko-KR" altLang="en-US" sz="2400" dirty="0"/>
              <a:t>택배라고 생각해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19B022B-E31E-C5F6-A63F-B513383A2A6B}"/>
              </a:ext>
            </a:extLst>
          </p:cNvPr>
          <p:cNvSpPr/>
          <p:nvPr/>
        </p:nvSpPr>
        <p:spPr>
          <a:xfrm>
            <a:off x="7974941" y="5473385"/>
            <a:ext cx="451791" cy="31035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6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보내는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(send) : Access Layer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A360CB-AED6-9C41-AE61-094ADB6D605E}"/>
              </a:ext>
            </a:extLst>
          </p:cNvPr>
          <p:cNvSpPr/>
          <p:nvPr/>
        </p:nvSpPr>
        <p:spPr>
          <a:xfrm>
            <a:off x="3004751" y="1285297"/>
            <a:ext cx="3854236" cy="12616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9398C-7CF1-786E-97CD-2A7A5314AE61}"/>
              </a:ext>
            </a:extLst>
          </p:cNvPr>
          <p:cNvSpPr txBox="1"/>
          <p:nvPr/>
        </p:nvSpPr>
        <p:spPr>
          <a:xfrm>
            <a:off x="3004751" y="1298428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Memory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69C5F3-5561-786D-959B-531A2B75E417}"/>
              </a:ext>
            </a:extLst>
          </p:cNvPr>
          <p:cNvSpPr/>
          <p:nvPr/>
        </p:nvSpPr>
        <p:spPr>
          <a:xfrm>
            <a:off x="3239530" y="1869184"/>
            <a:ext cx="3296889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</a:t>
            </a:r>
            <a:r>
              <a:rPr lang="en-US" altLang="ko-KR" sz="2800" dirty="0" err="1">
                <a:solidFill>
                  <a:schemeClr val="tx1"/>
                </a:solidFill>
              </a:rPr>
              <a:t>server</a:t>
            </a:r>
            <a:r>
              <a:rPr lang="en-US" altLang="ko-KR" sz="2800" dirty="0">
                <a:solidFill>
                  <a:schemeClr val="tx1"/>
                </a:solidFill>
              </a:rPr>
              <a:t>(Process)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AE3698-7805-216E-E5B7-A6DDC2431BBE}"/>
              </a:ext>
            </a:extLst>
          </p:cNvPr>
          <p:cNvSpPr/>
          <p:nvPr/>
        </p:nvSpPr>
        <p:spPr>
          <a:xfrm>
            <a:off x="3004750" y="2711422"/>
            <a:ext cx="3854237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D72C35-8B94-09AB-D77B-C9B2B7446631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151F08-084E-FDBF-17E8-14EFBFDFFDE9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CCBB2C-0D36-BE05-D30D-FD2E03A3B179}"/>
              </a:ext>
            </a:extLst>
          </p:cNvPr>
          <p:cNvSpPr/>
          <p:nvPr/>
        </p:nvSpPr>
        <p:spPr>
          <a:xfrm>
            <a:off x="3004751" y="6145708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Network Interface Card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35FFF-4E72-B9E7-FCFD-E9BE8E104D29}"/>
              </a:ext>
            </a:extLst>
          </p:cNvPr>
          <p:cNvSpPr/>
          <p:nvPr/>
        </p:nvSpPr>
        <p:spPr>
          <a:xfrm>
            <a:off x="7858884" y="5430246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A1F6EE-C962-A301-C886-2323F4BBEC33}"/>
              </a:ext>
            </a:extLst>
          </p:cNvPr>
          <p:cNvSpPr/>
          <p:nvPr/>
        </p:nvSpPr>
        <p:spPr>
          <a:xfrm>
            <a:off x="7280691" y="5457784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BEA644-9FEB-BA16-CFCD-E898BA7ED3A0}"/>
              </a:ext>
            </a:extLst>
          </p:cNvPr>
          <p:cNvSpPr/>
          <p:nvPr/>
        </p:nvSpPr>
        <p:spPr>
          <a:xfrm>
            <a:off x="7205748" y="5364460"/>
            <a:ext cx="1792935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671AB-37FD-C330-C3D6-9346588FF039}"/>
              </a:ext>
            </a:extLst>
          </p:cNvPr>
          <p:cNvSpPr/>
          <p:nvPr/>
        </p:nvSpPr>
        <p:spPr>
          <a:xfrm>
            <a:off x="7521692" y="6145708"/>
            <a:ext cx="2465588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D71876-4B8F-97F1-E7BA-A73B0AF5A20D}"/>
              </a:ext>
            </a:extLst>
          </p:cNvPr>
          <p:cNvSpPr/>
          <p:nvPr/>
        </p:nvSpPr>
        <p:spPr>
          <a:xfrm>
            <a:off x="7654969" y="6255165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73FA21-64FD-A5BF-61B2-5B07C596D2E1}"/>
              </a:ext>
            </a:extLst>
          </p:cNvPr>
          <p:cNvSpPr/>
          <p:nvPr/>
        </p:nvSpPr>
        <p:spPr>
          <a:xfrm>
            <a:off x="8253237" y="6263975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2ABE6F-E130-84CC-5F98-620E30B08A54}"/>
              </a:ext>
            </a:extLst>
          </p:cNvPr>
          <p:cNvSpPr/>
          <p:nvPr/>
        </p:nvSpPr>
        <p:spPr>
          <a:xfrm>
            <a:off x="8838970" y="6239474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위로 굽음 34">
            <a:extLst>
              <a:ext uri="{FF2B5EF4-FFF2-40B4-BE49-F238E27FC236}">
                <a16:creationId xmlns:a16="http://schemas.microsoft.com/office/drawing/2014/main" id="{FEBDF125-B963-919E-C2EE-4871AC77A4D2}"/>
              </a:ext>
            </a:extLst>
          </p:cNvPr>
          <p:cNvSpPr/>
          <p:nvPr/>
        </p:nvSpPr>
        <p:spPr>
          <a:xfrm rot="10636318" flipH="1">
            <a:off x="9175489" y="5293844"/>
            <a:ext cx="952661" cy="764879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83F4CAC2-6B4C-1B78-CE0E-3EEA191D708C}"/>
              </a:ext>
            </a:extLst>
          </p:cNvPr>
          <p:cNvSpPr/>
          <p:nvPr/>
        </p:nvSpPr>
        <p:spPr>
          <a:xfrm>
            <a:off x="8457895" y="3214958"/>
            <a:ext cx="3352800" cy="1465301"/>
          </a:xfrm>
          <a:prstGeom prst="wedgeRoundRectCallout">
            <a:avLst>
              <a:gd name="adj1" fmla="val 1289"/>
              <a:gd name="adj2" fmla="val 156980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나야 나</a:t>
            </a:r>
            <a:r>
              <a:rPr lang="en-US" altLang="ko-KR" sz="2400" dirty="0"/>
              <a:t>, </a:t>
            </a:r>
            <a:r>
              <a:rPr lang="ko-KR" altLang="en-US" sz="2400" dirty="0"/>
              <a:t>프레임</a:t>
            </a:r>
            <a:r>
              <a:rPr lang="en-US" altLang="ko-KR" sz="2400" dirty="0"/>
              <a:t>!!!!</a:t>
            </a:r>
          </a:p>
          <a:p>
            <a:pPr algn="ctr"/>
            <a:r>
              <a:rPr lang="ko-KR" altLang="en-US" sz="2400" dirty="0"/>
              <a:t>택배 트럭이라 생각해</a:t>
            </a:r>
          </a:p>
        </p:txBody>
      </p:sp>
    </p:spTree>
    <p:extLst>
      <p:ext uri="{BB962C8B-B14F-4D97-AF65-F5344CB8AC3E}">
        <p14:creationId xmlns:p14="http://schemas.microsoft.com/office/powerpoint/2010/main" val="210455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네트워크를 타고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..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EFE25-7202-E8CC-C426-1D435157879D}"/>
              </a:ext>
            </a:extLst>
          </p:cNvPr>
          <p:cNvSpPr/>
          <p:nvPr/>
        </p:nvSpPr>
        <p:spPr>
          <a:xfrm>
            <a:off x="513503" y="3826191"/>
            <a:ext cx="3216537" cy="17427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AD0FA-529C-33DA-6E01-E1156B5C0359}"/>
              </a:ext>
            </a:extLst>
          </p:cNvPr>
          <p:cNvSpPr/>
          <p:nvPr/>
        </p:nvSpPr>
        <p:spPr>
          <a:xfrm>
            <a:off x="1494242" y="5215721"/>
            <a:ext cx="1125246" cy="98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2BB750-F194-9483-9368-13DC185071EB}"/>
              </a:ext>
            </a:extLst>
          </p:cNvPr>
          <p:cNvSpPr/>
          <p:nvPr/>
        </p:nvSpPr>
        <p:spPr>
          <a:xfrm>
            <a:off x="513503" y="5975983"/>
            <a:ext cx="3216536" cy="2222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9C9889-774A-5637-2677-42F8E00D8F4B}"/>
              </a:ext>
            </a:extLst>
          </p:cNvPr>
          <p:cNvSpPr/>
          <p:nvPr/>
        </p:nvSpPr>
        <p:spPr>
          <a:xfrm>
            <a:off x="790687" y="4046668"/>
            <a:ext cx="2657139" cy="1247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799A7D-5A93-E7F5-879A-D6128B4469D2}"/>
              </a:ext>
            </a:extLst>
          </p:cNvPr>
          <p:cNvSpPr/>
          <p:nvPr/>
        </p:nvSpPr>
        <p:spPr>
          <a:xfrm>
            <a:off x="8490053" y="620066"/>
            <a:ext cx="3216537" cy="17427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F796AA-B99D-D38E-607A-C379FF462D02}"/>
              </a:ext>
            </a:extLst>
          </p:cNvPr>
          <p:cNvSpPr/>
          <p:nvPr/>
        </p:nvSpPr>
        <p:spPr>
          <a:xfrm>
            <a:off x="9470792" y="2009596"/>
            <a:ext cx="1125246" cy="98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62833B-E91E-5DB8-36C9-987F635E3F69}"/>
              </a:ext>
            </a:extLst>
          </p:cNvPr>
          <p:cNvSpPr/>
          <p:nvPr/>
        </p:nvSpPr>
        <p:spPr>
          <a:xfrm>
            <a:off x="8490053" y="2769858"/>
            <a:ext cx="3216536" cy="2222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1ADE32-0880-CE71-9F71-6A16204AA4B8}"/>
              </a:ext>
            </a:extLst>
          </p:cNvPr>
          <p:cNvSpPr/>
          <p:nvPr/>
        </p:nvSpPr>
        <p:spPr>
          <a:xfrm>
            <a:off x="8767237" y="840543"/>
            <a:ext cx="2657139" cy="1247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0674DE9E-B586-5BC7-BAE2-D48F30EBDA17}"/>
              </a:ext>
            </a:extLst>
          </p:cNvPr>
          <p:cNvSpPr/>
          <p:nvPr/>
        </p:nvSpPr>
        <p:spPr>
          <a:xfrm>
            <a:off x="4151381" y="4233086"/>
            <a:ext cx="1560685" cy="120904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45B408E9-3346-57AE-42B6-E3781DFFEAE1}"/>
              </a:ext>
            </a:extLst>
          </p:cNvPr>
          <p:cNvSpPr/>
          <p:nvPr/>
        </p:nvSpPr>
        <p:spPr>
          <a:xfrm>
            <a:off x="4056499" y="2059502"/>
            <a:ext cx="2357120" cy="1590991"/>
          </a:xfrm>
          <a:prstGeom prst="cloud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0A9883-3A3D-4B58-8FB4-48E9A1AA402B}"/>
              </a:ext>
            </a:extLst>
          </p:cNvPr>
          <p:cNvCxnSpPr>
            <a:cxnSpLocks/>
          </p:cNvCxnSpPr>
          <p:nvPr/>
        </p:nvCxnSpPr>
        <p:spPr>
          <a:xfrm>
            <a:off x="6096000" y="1464486"/>
            <a:ext cx="132080" cy="1036348"/>
          </a:xfrm>
          <a:prstGeom prst="lin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BFC2228-44F5-F054-8501-B351F20B3571}"/>
              </a:ext>
            </a:extLst>
          </p:cNvPr>
          <p:cNvCxnSpPr>
            <a:cxnSpLocks/>
          </p:cNvCxnSpPr>
          <p:nvPr/>
        </p:nvCxnSpPr>
        <p:spPr>
          <a:xfrm flipH="1" flipV="1">
            <a:off x="6525697" y="1269402"/>
            <a:ext cx="2241540" cy="222033"/>
          </a:xfrm>
          <a:prstGeom prst="lin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ACFFF3-8516-A726-1726-82BF26A5DD8D}"/>
              </a:ext>
            </a:extLst>
          </p:cNvPr>
          <p:cNvCxnSpPr>
            <a:cxnSpLocks/>
          </p:cNvCxnSpPr>
          <p:nvPr/>
        </p:nvCxnSpPr>
        <p:spPr>
          <a:xfrm>
            <a:off x="4837477" y="3456641"/>
            <a:ext cx="299932" cy="781532"/>
          </a:xfrm>
          <a:prstGeom prst="lin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A937D9-A9B2-EBF2-7875-409A2EA4E8F2}"/>
              </a:ext>
            </a:extLst>
          </p:cNvPr>
          <p:cNvCxnSpPr>
            <a:cxnSpLocks/>
          </p:cNvCxnSpPr>
          <p:nvPr/>
        </p:nvCxnSpPr>
        <p:spPr>
          <a:xfrm flipH="1">
            <a:off x="3662839" y="4991377"/>
            <a:ext cx="631950" cy="0"/>
          </a:xfrm>
          <a:prstGeom prst="lin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8E945A49-CB87-6327-7925-12A546D14BD9}"/>
              </a:ext>
            </a:extLst>
          </p:cNvPr>
          <p:cNvSpPr txBox="1">
            <a:spLocks/>
          </p:cNvSpPr>
          <p:nvPr/>
        </p:nvSpPr>
        <p:spPr>
          <a:xfrm>
            <a:off x="686041" y="1556162"/>
            <a:ext cx="3608748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ko-KR" altLang="en-US" sz="2800" kern="1600" dirty="0">
                <a:latin typeface="+mn-lt"/>
                <a:ea typeface="다음_Regular" panose="02000603060000000000" pitchFamily="2" charset="-127"/>
              </a:rPr>
              <a:t>프레임</a:t>
            </a: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(</a:t>
            </a:r>
            <a:r>
              <a:rPr lang="ko-KR" altLang="en-US" sz="2800" kern="1600" dirty="0">
                <a:latin typeface="+mn-lt"/>
                <a:ea typeface="다음_Regular" panose="02000603060000000000" pitchFamily="2" charset="-127"/>
              </a:rPr>
              <a:t>비트 묶음</a:t>
            </a: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)</a:t>
            </a:r>
            <a:r>
              <a:rPr lang="ko-KR" altLang="en-US" sz="2800" kern="1600" dirty="0">
                <a:latin typeface="+mn-lt"/>
                <a:ea typeface="다음_Regular" panose="02000603060000000000" pitchFamily="2" charset="-127"/>
              </a:rPr>
              <a:t> </a:t>
            </a:r>
            <a:endParaRPr lang="en-US" altLang="ko-KR" sz="28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2800" kern="1600" dirty="0">
                <a:latin typeface="+mn-lt"/>
                <a:ea typeface="다음_Regular" panose="02000603060000000000" pitchFamily="2" charset="-127"/>
              </a:rPr>
              <a:t>전송 중</a:t>
            </a: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...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C6B62B1-E0BB-29C7-BA64-C8EE004045E7}"/>
              </a:ext>
            </a:extLst>
          </p:cNvPr>
          <p:cNvSpPr txBox="1">
            <a:spLocks/>
          </p:cNvSpPr>
          <p:nvPr/>
        </p:nvSpPr>
        <p:spPr>
          <a:xfrm>
            <a:off x="6398162" y="3208995"/>
            <a:ext cx="5936539" cy="1047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Q)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 그럼 이 택배 트럭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(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프레임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)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 은 </a:t>
            </a:r>
            <a:endParaRPr lang="en-US" altLang="ko-KR" sz="24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바로 목적지로 갈까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?</a:t>
            </a:r>
          </a:p>
          <a:p>
            <a:pPr fontAlgn="base">
              <a:lnSpc>
                <a:spcPct val="100000"/>
              </a:lnSpc>
            </a:pPr>
            <a:endParaRPr lang="ko-KR" altLang="en-US" sz="24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순서도: 자기 디스크 2">
            <a:extLst>
              <a:ext uri="{FF2B5EF4-FFF2-40B4-BE49-F238E27FC236}">
                <a16:creationId xmlns:a16="http://schemas.microsoft.com/office/drawing/2014/main" id="{FD3BBFF0-0104-3CC9-10C3-9A8095BE1E3A}"/>
              </a:ext>
            </a:extLst>
          </p:cNvPr>
          <p:cNvSpPr/>
          <p:nvPr/>
        </p:nvSpPr>
        <p:spPr>
          <a:xfrm>
            <a:off x="5745355" y="347122"/>
            <a:ext cx="1560685" cy="120904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49BDA46-4E03-C03A-25E9-65AA06A9F9A3}"/>
              </a:ext>
            </a:extLst>
          </p:cNvPr>
          <p:cNvSpPr txBox="1">
            <a:spLocks/>
          </p:cNvSpPr>
          <p:nvPr/>
        </p:nvSpPr>
        <p:spPr>
          <a:xfrm>
            <a:off x="5893402" y="3826191"/>
            <a:ext cx="5936539" cy="3001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endParaRPr lang="en-US" altLang="ko-KR" sz="2400" kern="1600" dirty="0">
              <a:latin typeface="+mn-lt"/>
              <a:ea typeface="다음_Regular" panose="02000603060000000000" pitchFamily="2" charset="-127"/>
            </a:endParaRPr>
          </a:p>
          <a:p>
            <a:pPr marL="514350" indent="-514350" fontAlgn="base">
              <a:lnSpc>
                <a:spcPct val="100000"/>
              </a:lnSpc>
              <a:buAutoNum type="alphaUcParenR"/>
            </a:pPr>
            <a:r>
              <a:rPr lang="ko-KR" altLang="en-US" sz="2400" kern="1600" dirty="0" err="1">
                <a:latin typeface="+mn-lt"/>
                <a:ea typeface="다음_Regular" panose="02000603060000000000" pitchFamily="2" charset="-127"/>
              </a:rPr>
              <a:t>ㄴㄴ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. 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택배 트럭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(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프레임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) 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안의 </a:t>
            </a:r>
            <a:endParaRPr lang="en-US" altLang="ko-KR" sz="24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택배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(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패킷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)</a:t>
            </a: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는 여러 트럭을 거치면서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, </a:t>
            </a:r>
          </a:p>
          <a:p>
            <a:pPr fontAlgn="base">
              <a:lnSpc>
                <a:spcPct val="100000"/>
              </a:lnSpc>
            </a:pP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즉 프레임이 사라졌다 생겼다 하면서 목적지에 도착하게 된다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. </a:t>
            </a:r>
          </a:p>
          <a:p>
            <a:pPr marL="514350" indent="-514350" fontAlgn="base">
              <a:lnSpc>
                <a:spcPct val="100000"/>
              </a:lnSpc>
              <a:buAutoNum type="alphaUcParenR"/>
            </a:pPr>
            <a:endParaRPr lang="en-US" altLang="ko-KR" sz="24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2400" kern="1600" dirty="0">
                <a:latin typeface="+mn-lt"/>
                <a:ea typeface="다음_Regular" panose="02000603060000000000" pitchFamily="2" charset="-127"/>
              </a:rPr>
              <a:t>이 내용은 라우터 스위치 할 때 자세히</a:t>
            </a:r>
            <a:r>
              <a:rPr lang="en-US" altLang="ko-KR" sz="2400" kern="1600" dirty="0">
                <a:latin typeface="+mn-lt"/>
                <a:ea typeface="다음_Regular" panose="02000603060000000000" pitchFamily="2" charset="-127"/>
              </a:rPr>
              <a:t>!</a:t>
            </a:r>
          </a:p>
          <a:p>
            <a:pPr fontAlgn="base">
              <a:lnSpc>
                <a:spcPct val="100000"/>
              </a:lnSpc>
            </a:pPr>
            <a:endParaRPr lang="ko-KR" altLang="en-US" sz="2400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54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sz="6000" kern="1600" dirty="0">
                <a:latin typeface="+mn-lt"/>
                <a:ea typeface="다음_Regular" panose="02000603060000000000" pitchFamily="2" charset="-127"/>
              </a:rPr>
              <a:t>목차</a:t>
            </a:r>
            <a:endParaRPr lang="ko-KR" altLang="en-US" sz="60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5816B4-82EA-84F9-7135-B87E627B6D68}"/>
              </a:ext>
            </a:extLst>
          </p:cNvPr>
          <p:cNvSpPr txBox="1">
            <a:spLocks/>
          </p:cNvSpPr>
          <p:nvPr/>
        </p:nvSpPr>
        <p:spPr>
          <a:xfrm>
            <a:off x="846743" y="1944074"/>
            <a:ext cx="9224013" cy="3875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네트워크</a:t>
            </a: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? </a:t>
            </a:r>
          </a:p>
          <a:p>
            <a:pPr fontAlgn="base">
              <a:lnSpc>
                <a:spcPct val="100000"/>
              </a:lnSpc>
            </a:pP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프로토콜</a:t>
            </a:r>
            <a:endParaRPr lang="en-US" altLang="ko-KR" sz="40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- OSI 7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계층 모델과 </a:t>
            </a: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TCP/IP 4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계층 모델</a:t>
            </a:r>
            <a:endParaRPr lang="en-US" altLang="ko-KR" sz="40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 </a:t>
            </a: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- TCP/IP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의 구조도</a:t>
            </a: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</a:t>
            </a:r>
          </a:p>
          <a:p>
            <a:pPr fontAlgn="base">
              <a:lnSpc>
                <a:spcPct val="100000"/>
              </a:lnSpc>
            </a:pP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-</a:t>
            </a: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 계층에서의 식별자</a:t>
            </a:r>
            <a:r>
              <a:rPr lang="en-US" altLang="ko-KR" sz="4000" kern="1600" dirty="0">
                <a:latin typeface="+mn-lt"/>
                <a:ea typeface="나눔고딕" panose="020D0604000000000000" pitchFamily="50" charset="-127"/>
              </a:rPr>
              <a:t> </a:t>
            </a:r>
            <a:endParaRPr lang="ko-KR" altLang="en-US" sz="4000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2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받는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(receive) : Access -&gt; IP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151F08-084E-FDBF-17E8-14EFBFDFFDE9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CCBB2C-0D36-BE05-D30D-FD2E03A3B179}"/>
              </a:ext>
            </a:extLst>
          </p:cNvPr>
          <p:cNvSpPr/>
          <p:nvPr/>
        </p:nvSpPr>
        <p:spPr>
          <a:xfrm>
            <a:off x="3004751" y="6145708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Network Interface Card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35FFF-4E72-B9E7-FCFD-E9BE8E104D29}"/>
              </a:ext>
            </a:extLst>
          </p:cNvPr>
          <p:cNvSpPr/>
          <p:nvPr/>
        </p:nvSpPr>
        <p:spPr>
          <a:xfrm>
            <a:off x="7716371" y="4752594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A1F6EE-C962-A301-C886-2323F4BBEC33}"/>
              </a:ext>
            </a:extLst>
          </p:cNvPr>
          <p:cNvSpPr/>
          <p:nvPr/>
        </p:nvSpPr>
        <p:spPr>
          <a:xfrm>
            <a:off x="7138178" y="4780132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BEA644-9FEB-BA16-CFCD-E898BA7ED3A0}"/>
              </a:ext>
            </a:extLst>
          </p:cNvPr>
          <p:cNvSpPr/>
          <p:nvPr/>
        </p:nvSpPr>
        <p:spPr>
          <a:xfrm>
            <a:off x="7063235" y="4686808"/>
            <a:ext cx="1792935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671AB-37FD-C330-C3D6-9346588FF039}"/>
              </a:ext>
            </a:extLst>
          </p:cNvPr>
          <p:cNvSpPr/>
          <p:nvPr/>
        </p:nvSpPr>
        <p:spPr>
          <a:xfrm>
            <a:off x="7379179" y="5468056"/>
            <a:ext cx="2465588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D71876-4B8F-97F1-E7BA-A73B0AF5A20D}"/>
              </a:ext>
            </a:extLst>
          </p:cNvPr>
          <p:cNvSpPr/>
          <p:nvPr/>
        </p:nvSpPr>
        <p:spPr>
          <a:xfrm>
            <a:off x="7512456" y="5577513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73FA21-64FD-A5BF-61B2-5B07C596D2E1}"/>
              </a:ext>
            </a:extLst>
          </p:cNvPr>
          <p:cNvSpPr/>
          <p:nvPr/>
        </p:nvSpPr>
        <p:spPr>
          <a:xfrm>
            <a:off x="8110724" y="5586323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2ABE6F-E130-84CC-5F98-620E30B08A54}"/>
              </a:ext>
            </a:extLst>
          </p:cNvPr>
          <p:cNvSpPr/>
          <p:nvPr/>
        </p:nvSpPr>
        <p:spPr>
          <a:xfrm>
            <a:off x="8696457" y="5561822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위로 굽음 34">
            <a:extLst>
              <a:ext uri="{FF2B5EF4-FFF2-40B4-BE49-F238E27FC236}">
                <a16:creationId xmlns:a16="http://schemas.microsoft.com/office/drawing/2014/main" id="{FEBDF125-B963-919E-C2EE-4871AC77A4D2}"/>
              </a:ext>
            </a:extLst>
          </p:cNvPr>
          <p:cNvSpPr/>
          <p:nvPr/>
        </p:nvSpPr>
        <p:spPr>
          <a:xfrm rot="16200000">
            <a:off x="8981326" y="4654841"/>
            <a:ext cx="754512" cy="754419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83F4CAC2-6B4C-1B78-CE0E-3EEA191D708C}"/>
              </a:ext>
            </a:extLst>
          </p:cNvPr>
          <p:cNvSpPr/>
          <p:nvPr/>
        </p:nvSpPr>
        <p:spPr>
          <a:xfrm>
            <a:off x="8361407" y="3046376"/>
            <a:ext cx="3352800" cy="1216652"/>
          </a:xfrm>
          <a:prstGeom prst="wedgeRoundRectCallout">
            <a:avLst>
              <a:gd name="adj1" fmla="val 1289"/>
              <a:gd name="adj2" fmla="val 156980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트럭</a:t>
            </a:r>
            <a:r>
              <a:rPr lang="en-US" altLang="ko-KR" sz="2400" dirty="0"/>
              <a:t>(</a:t>
            </a:r>
            <a:r>
              <a:rPr lang="ko-KR" altLang="en-US" sz="2400" dirty="0"/>
              <a:t>프레임</a:t>
            </a:r>
            <a:r>
              <a:rPr lang="en-US" altLang="ko-KR" sz="2400" dirty="0"/>
              <a:t>)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pPr algn="ctr"/>
            <a:r>
              <a:rPr lang="en-US" altLang="ko-KR" sz="2400" dirty="0"/>
              <a:t> </a:t>
            </a:r>
            <a:r>
              <a:rPr lang="ko-KR" altLang="en-US" sz="2400" dirty="0"/>
              <a:t>택배</a:t>
            </a:r>
            <a:r>
              <a:rPr lang="en-US" altLang="ko-KR" sz="2400" dirty="0"/>
              <a:t>(</a:t>
            </a:r>
            <a:r>
              <a:rPr lang="ko-KR" altLang="en-US" sz="2400" dirty="0"/>
              <a:t>패킷</a:t>
            </a:r>
            <a:r>
              <a:rPr lang="en-US" altLang="ko-KR" sz="2400" dirty="0"/>
              <a:t>)</a:t>
            </a:r>
            <a:r>
              <a:rPr lang="ko-KR" altLang="en-US" sz="2400" dirty="0"/>
              <a:t>를 꺼내자</a:t>
            </a:r>
            <a:r>
              <a:rPr lang="en-US" altLang="ko-KR" sz="2400" dirty="0"/>
              <a:t>!!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D5ED2-0E7C-C80F-38AC-C1AFE24E662E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132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890273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받는 쪽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(receive) : IP -&gt; TCP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D72C35-8B94-09AB-D77B-C9B2B7446631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151F08-084E-FDBF-17E8-14EFBFDFFDE9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CCBB2C-0D36-BE05-D30D-FD2E03A3B179}"/>
              </a:ext>
            </a:extLst>
          </p:cNvPr>
          <p:cNvSpPr/>
          <p:nvPr/>
        </p:nvSpPr>
        <p:spPr>
          <a:xfrm>
            <a:off x="3004751" y="6145708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Network Interface Card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35FFF-4E72-B9E7-FCFD-E9BE8E104D29}"/>
              </a:ext>
            </a:extLst>
          </p:cNvPr>
          <p:cNvSpPr/>
          <p:nvPr/>
        </p:nvSpPr>
        <p:spPr>
          <a:xfrm>
            <a:off x="7856569" y="4732821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A1F6EE-C962-A301-C886-2323F4BBEC33}"/>
              </a:ext>
            </a:extLst>
          </p:cNvPr>
          <p:cNvSpPr/>
          <p:nvPr/>
        </p:nvSpPr>
        <p:spPr>
          <a:xfrm>
            <a:off x="7278376" y="4760359"/>
            <a:ext cx="482003" cy="2870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BEA644-9FEB-BA16-CFCD-E898BA7ED3A0}"/>
              </a:ext>
            </a:extLst>
          </p:cNvPr>
          <p:cNvSpPr/>
          <p:nvPr/>
        </p:nvSpPr>
        <p:spPr>
          <a:xfrm>
            <a:off x="7203433" y="4667035"/>
            <a:ext cx="1792935" cy="486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83F4CAC2-6B4C-1B78-CE0E-3EEA191D708C}"/>
              </a:ext>
            </a:extLst>
          </p:cNvPr>
          <p:cNvSpPr/>
          <p:nvPr/>
        </p:nvSpPr>
        <p:spPr>
          <a:xfrm>
            <a:off x="8151341" y="5393180"/>
            <a:ext cx="3352800" cy="1216652"/>
          </a:xfrm>
          <a:prstGeom prst="wedgeRoundRectCallout">
            <a:avLst>
              <a:gd name="adj1" fmla="val 5140"/>
              <a:gd name="adj2" fmla="val -155143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패킷에서 </a:t>
            </a:r>
            <a:endParaRPr lang="en-US" altLang="ko-KR" sz="2400" dirty="0"/>
          </a:p>
          <a:p>
            <a:pPr algn="ctr"/>
            <a:r>
              <a:rPr lang="ko-KR" altLang="en-US" sz="2400" dirty="0"/>
              <a:t>다시 </a:t>
            </a:r>
            <a:r>
              <a:rPr lang="ko-KR" altLang="en-US" sz="2400" dirty="0" err="1"/>
              <a:t>새그먼트로</a:t>
            </a:r>
            <a:endParaRPr lang="ko-KR" altLang="en-US" sz="2400" dirty="0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59E4652-8C38-51EA-2564-6B0BD65D4B88}"/>
              </a:ext>
            </a:extLst>
          </p:cNvPr>
          <p:cNvSpPr/>
          <p:nvPr/>
        </p:nvSpPr>
        <p:spPr>
          <a:xfrm>
            <a:off x="7760379" y="4173279"/>
            <a:ext cx="564354" cy="41816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4EB138-27D4-B4F8-80DE-0F3A70A70518}"/>
              </a:ext>
            </a:extLst>
          </p:cNvPr>
          <p:cNvSpPr/>
          <p:nvPr/>
        </p:nvSpPr>
        <p:spPr>
          <a:xfrm>
            <a:off x="7065220" y="2927214"/>
            <a:ext cx="3923269" cy="11380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11070-66CE-0E48-C187-2C70CB17B954}"/>
              </a:ext>
            </a:extLst>
          </p:cNvPr>
          <p:cNvSpPr txBox="1"/>
          <p:nvPr/>
        </p:nvSpPr>
        <p:spPr>
          <a:xfrm>
            <a:off x="7127207" y="2993203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TCP Buffer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651E8-4EFE-1C77-5251-9643AB0A4473}"/>
              </a:ext>
            </a:extLst>
          </p:cNvPr>
          <p:cNvSpPr/>
          <p:nvPr/>
        </p:nvSpPr>
        <p:spPr>
          <a:xfrm>
            <a:off x="7265841" y="3531994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C79F67-70DD-7CA4-3306-CA334966339A}"/>
              </a:ext>
            </a:extLst>
          </p:cNvPr>
          <p:cNvSpPr/>
          <p:nvPr/>
        </p:nvSpPr>
        <p:spPr>
          <a:xfrm>
            <a:off x="8324733" y="3531994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8EB872-9CA3-1CC5-74C0-FAB414F7ACF3}"/>
              </a:ext>
            </a:extLst>
          </p:cNvPr>
          <p:cNvSpPr/>
          <p:nvPr/>
        </p:nvSpPr>
        <p:spPr>
          <a:xfrm>
            <a:off x="9407611" y="3528742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88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0A0248A-C72D-D64E-A5FD-8E806B7EB034}"/>
              </a:ext>
            </a:extLst>
          </p:cNvPr>
          <p:cNvSpPr txBox="1">
            <a:spLocks/>
          </p:cNvSpPr>
          <p:nvPr/>
        </p:nvSpPr>
        <p:spPr>
          <a:xfrm>
            <a:off x="381306" y="191614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E81736-C117-F98C-3CCA-D44BF1585B0D}"/>
              </a:ext>
            </a:extLst>
          </p:cNvPr>
          <p:cNvSpPr txBox="1">
            <a:spLocks/>
          </p:cNvSpPr>
          <p:nvPr/>
        </p:nvSpPr>
        <p:spPr>
          <a:xfrm>
            <a:off x="381305" y="3214959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F57691-B6A7-559A-3E35-468D06DE75C4}"/>
              </a:ext>
            </a:extLst>
          </p:cNvPr>
          <p:cNvSpPr txBox="1">
            <a:spLocks/>
          </p:cNvSpPr>
          <p:nvPr/>
        </p:nvSpPr>
        <p:spPr>
          <a:xfrm>
            <a:off x="381305" y="460975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9D1189-7088-E07D-CF3F-4DE94819A6F7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D2775-341D-DA19-9AEB-B458EB654513}"/>
              </a:ext>
            </a:extLst>
          </p:cNvPr>
          <p:cNvCxnSpPr>
            <a:cxnSpLocks/>
          </p:cNvCxnSpPr>
          <p:nvPr/>
        </p:nvCxnSpPr>
        <p:spPr>
          <a:xfrm>
            <a:off x="523102" y="2885301"/>
            <a:ext cx="11333618" cy="71259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3AD457-6204-158D-AF5E-0F75AB19C797}"/>
              </a:ext>
            </a:extLst>
          </p:cNvPr>
          <p:cNvCxnSpPr>
            <a:cxnSpLocks/>
          </p:cNvCxnSpPr>
          <p:nvPr/>
        </p:nvCxnSpPr>
        <p:spPr>
          <a:xfrm>
            <a:off x="523102" y="5554361"/>
            <a:ext cx="10981039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001055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깜짝 퀴즈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: 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이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 Buffer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의 이름은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D7DF4-A3F9-1915-77AA-2EE243C7CE2F}"/>
              </a:ext>
            </a:extLst>
          </p:cNvPr>
          <p:cNvSpPr/>
          <p:nvPr/>
        </p:nvSpPr>
        <p:spPr>
          <a:xfrm>
            <a:off x="3004751" y="3496593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r>
              <a:rPr lang="en-US" altLang="ko-KR" sz="2800" dirty="0">
                <a:solidFill>
                  <a:schemeClr val="tx1"/>
                </a:solidFill>
              </a:rPr>
              <a:t>TCP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D72C35-8B94-09AB-D77B-C9B2B7446631}"/>
              </a:ext>
            </a:extLst>
          </p:cNvPr>
          <p:cNvSpPr/>
          <p:nvPr/>
        </p:nvSpPr>
        <p:spPr>
          <a:xfrm>
            <a:off x="3004751" y="4425052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IP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151F08-084E-FDBF-17E8-14EFBFDFFDE9}"/>
              </a:ext>
            </a:extLst>
          </p:cNvPr>
          <p:cNvSpPr/>
          <p:nvPr/>
        </p:nvSpPr>
        <p:spPr>
          <a:xfrm>
            <a:off x="3069187" y="5324912"/>
            <a:ext cx="3789800" cy="538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CCBB2C-0D36-BE05-D30D-FD2E03A3B179}"/>
              </a:ext>
            </a:extLst>
          </p:cNvPr>
          <p:cNvSpPr/>
          <p:nvPr/>
        </p:nvSpPr>
        <p:spPr>
          <a:xfrm>
            <a:off x="3004751" y="6145708"/>
            <a:ext cx="3918673" cy="5857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Network Interface Card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4EB138-27D4-B4F8-80DE-0F3A70A70518}"/>
              </a:ext>
            </a:extLst>
          </p:cNvPr>
          <p:cNvSpPr/>
          <p:nvPr/>
        </p:nvSpPr>
        <p:spPr>
          <a:xfrm>
            <a:off x="7097493" y="3034530"/>
            <a:ext cx="3923269" cy="11380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11070-66CE-0E48-C187-2C70CB17B954}"/>
              </a:ext>
            </a:extLst>
          </p:cNvPr>
          <p:cNvSpPr txBox="1"/>
          <p:nvPr/>
        </p:nvSpPr>
        <p:spPr>
          <a:xfrm>
            <a:off x="7159480" y="3100519"/>
            <a:ext cx="22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TCP Buffer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651E8-4EFE-1C77-5251-9643AB0A4473}"/>
              </a:ext>
            </a:extLst>
          </p:cNvPr>
          <p:cNvSpPr/>
          <p:nvPr/>
        </p:nvSpPr>
        <p:spPr>
          <a:xfrm>
            <a:off x="7298114" y="363931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C79F67-70DD-7CA4-3306-CA334966339A}"/>
              </a:ext>
            </a:extLst>
          </p:cNvPr>
          <p:cNvSpPr/>
          <p:nvPr/>
        </p:nvSpPr>
        <p:spPr>
          <a:xfrm>
            <a:off x="8357006" y="3639310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8EB872-9CA3-1CC5-74C0-FAB414F7ACF3}"/>
              </a:ext>
            </a:extLst>
          </p:cNvPr>
          <p:cNvSpPr/>
          <p:nvPr/>
        </p:nvSpPr>
        <p:spPr>
          <a:xfrm>
            <a:off x="9439884" y="3636058"/>
            <a:ext cx="989075" cy="29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DE198-671A-3A8A-8D0D-CDF8FA2AD892}"/>
              </a:ext>
            </a:extLst>
          </p:cNvPr>
          <p:cNvSpPr txBox="1"/>
          <p:nvPr/>
        </p:nvSpPr>
        <p:spPr>
          <a:xfrm>
            <a:off x="4055633" y="1452282"/>
            <a:ext cx="7336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A) Window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5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2"/>
            <a:ext cx="10924956" cy="1361665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그래서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 header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에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window size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가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?!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62FE4C-3D6D-A003-7F91-7BF1446E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33" y="1507352"/>
            <a:ext cx="10010333" cy="47968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543672-7172-0B4F-FC4B-CCFDAD92AAC2}"/>
              </a:ext>
            </a:extLst>
          </p:cNvPr>
          <p:cNvSpPr/>
          <p:nvPr/>
        </p:nvSpPr>
        <p:spPr>
          <a:xfrm>
            <a:off x="6324771" y="3504304"/>
            <a:ext cx="3271050" cy="4867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4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001055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그래서 </a:t>
            </a:r>
            <a:r>
              <a:rPr lang="en-US" altLang="ko-KR" kern="1600" dirty="0" err="1">
                <a:latin typeface="+mn-lt"/>
                <a:ea typeface="다음_Regular" panose="02000603060000000000" pitchFamily="2" charset="-127"/>
              </a:rPr>
              <a:t>Tcp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가 </a:t>
            </a:r>
            <a:r>
              <a:rPr lang="en-US" altLang="ko-KR" kern="1600" dirty="0" err="1">
                <a:latin typeface="+mn-lt"/>
                <a:ea typeface="다음_Regular" panose="02000603060000000000" pitchFamily="2" charset="-127"/>
              </a:rPr>
              <a:t>udp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보다 느려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..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1026" name="Picture 2" descr="강아지 기다려 훈련 (기초훈련 6단계) : 네이버 블로그">
            <a:extLst>
              <a:ext uri="{FF2B5EF4-FFF2-40B4-BE49-F238E27FC236}">
                <a16:creationId xmlns:a16="http://schemas.microsoft.com/office/drawing/2014/main" id="{40FAE96A-4853-954C-2104-F0391D13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70" y="1658022"/>
            <a:ext cx="6065520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8AC332-06A7-1935-7F2C-506BD8AF686B}"/>
              </a:ext>
            </a:extLst>
          </p:cNvPr>
          <p:cNvSpPr/>
          <p:nvPr/>
        </p:nvSpPr>
        <p:spPr>
          <a:xfrm rot="256273">
            <a:off x="6379284" y="2398955"/>
            <a:ext cx="1775012" cy="5271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Sender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56541-7E02-4803-4A96-DF402BD5763B}"/>
              </a:ext>
            </a:extLst>
          </p:cNvPr>
          <p:cNvSpPr txBox="1"/>
          <p:nvPr/>
        </p:nvSpPr>
        <p:spPr>
          <a:xfrm>
            <a:off x="3668357" y="5244504"/>
            <a:ext cx="396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- wait.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AFC47-9734-DD08-C22F-3D6C5613197D}"/>
              </a:ext>
            </a:extLst>
          </p:cNvPr>
          <p:cNvSpPr txBox="1"/>
          <p:nvPr/>
        </p:nvSpPr>
        <p:spPr>
          <a:xfrm>
            <a:off x="5518673" y="3305749"/>
            <a:ext cx="13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끼잉낑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21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B59D9792-E743-ADA7-A51D-19AEF96F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2" y="271723"/>
            <a:ext cx="1001055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지금까지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AFC47-9734-DD08-C22F-3D6C5613197D}"/>
              </a:ext>
            </a:extLst>
          </p:cNvPr>
          <p:cNvSpPr txBox="1"/>
          <p:nvPr/>
        </p:nvSpPr>
        <p:spPr>
          <a:xfrm>
            <a:off x="1344707" y="1982557"/>
            <a:ext cx="106393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3200" dirty="0"/>
              <a:t>네트워크에 대한 간략한 정의</a:t>
            </a:r>
            <a:endParaRPr lang="en-US" altLang="ko-KR" sz="3200" dirty="0"/>
          </a:p>
          <a:p>
            <a:r>
              <a:rPr lang="en-US" altLang="ko-KR" sz="3200" dirty="0"/>
              <a:t>- </a:t>
            </a:r>
            <a:r>
              <a:rPr lang="ko-KR" altLang="en-US" sz="3200" dirty="0"/>
              <a:t>통신을 위한 약속</a:t>
            </a:r>
            <a:r>
              <a:rPr lang="en-US" altLang="ko-KR" sz="3200" dirty="0"/>
              <a:t>, </a:t>
            </a:r>
            <a:r>
              <a:rPr lang="ko-KR" altLang="en-US" sz="3200" dirty="0"/>
              <a:t>프로토콜</a:t>
            </a:r>
            <a:endParaRPr lang="en-US" altLang="ko-KR" sz="3200" dirty="0"/>
          </a:p>
          <a:p>
            <a:r>
              <a:rPr lang="en-US" altLang="ko-KR" sz="3200" dirty="0"/>
              <a:t>- </a:t>
            </a:r>
            <a:r>
              <a:rPr lang="ko-KR" altLang="en-US" sz="3200" dirty="0"/>
              <a:t>프로토콜의 규격 </a:t>
            </a:r>
            <a:r>
              <a:rPr lang="en-US" altLang="ko-KR" sz="3200" dirty="0"/>
              <a:t>OSI 7 layer, </a:t>
            </a:r>
            <a:r>
              <a:rPr lang="ko-KR" altLang="en-US" sz="3200" dirty="0"/>
              <a:t>구현체 </a:t>
            </a:r>
            <a:r>
              <a:rPr lang="en-US" altLang="ko-KR" sz="3200" dirty="0"/>
              <a:t>TCP/IP stack</a:t>
            </a:r>
          </a:p>
          <a:p>
            <a:r>
              <a:rPr lang="en-US" altLang="ko-KR" sz="3200" dirty="0"/>
              <a:t>- </a:t>
            </a:r>
            <a:r>
              <a:rPr lang="ko-KR" altLang="en-US" sz="3200" dirty="0"/>
              <a:t>실제로 </a:t>
            </a:r>
            <a:r>
              <a:rPr lang="en-US" altLang="ko-KR" sz="3200" dirty="0"/>
              <a:t>TCP/IP</a:t>
            </a:r>
            <a:r>
              <a:rPr lang="ko-KR" altLang="en-US" sz="3200" dirty="0"/>
              <a:t>가 어떻게 작동하는지</a:t>
            </a:r>
            <a:endParaRPr lang="en-US" altLang="ko-KR" sz="3200" dirty="0"/>
          </a:p>
          <a:p>
            <a:r>
              <a:rPr lang="en-US" altLang="ko-KR" sz="3200" dirty="0"/>
              <a:t>- </a:t>
            </a:r>
            <a:r>
              <a:rPr lang="ko-KR" altLang="en-US" sz="3200" dirty="0"/>
              <a:t>단편화 된 기억들을 약간이나마 모아보았다</a:t>
            </a:r>
            <a:r>
              <a:rPr lang="en-US" altLang="ko-KR" sz="3200" dirty="0"/>
              <a:t>!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아직 남았습니다 끝 아님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782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식별자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DDE36E1-C35C-A85E-707C-FFDE71EA3857}"/>
              </a:ext>
            </a:extLst>
          </p:cNvPr>
          <p:cNvSpPr txBox="1">
            <a:spLocks/>
          </p:cNvSpPr>
          <p:nvPr/>
        </p:nvSpPr>
        <p:spPr>
          <a:xfrm>
            <a:off x="846744" y="2121889"/>
            <a:ext cx="8037764" cy="4090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통신에서 알아야 할 것</a:t>
            </a: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나</a:t>
            </a: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너</a:t>
            </a: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그리고 우리</a:t>
            </a: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 descr="조각상, 흉상, 유물, 조각술이(가) 표시된 사진&#10;&#10;자동 생성된 설명">
            <a:extLst>
              <a:ext uri="{FF2B5EF4-FFF2-40B4-BE49-F238E27FC236}">
                <a16:creationId xmlns:a16="http://schemas.microsoft.com/office/drawing/2014/main" id="{B652A8CF-1FFD-F741-E519-BFA4F96B8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9778" l="9977" r="89095">
                        <a14:foregroundMark x1="70302" y1="78889" x2="39443" y2="89111"/>
                        <a14:foregroundMark x1="39443" y1="89111" x2="19722" y2="80667"/>
                        <a14:foregroundMark x1="19722" y1="80667" x2="41531" y2="95111"/>
                        <a14:foregroundMark x1="41531" y1="95111" x2="70302" y2="90000"/>
                        <a14:foregroundMark x1="70302" y1="90000" x2="72622" y2="80889"/>
                        <a14:foregroundMark x1="54060" y1="98222" x2="70302" y2="98222"/>
                        <a14:foregroundMark x1="70302" y1="98222" x2="55220" y2="97333"/>
                        <a14:foregroundMark x1="41531" y1="3778" x2="59861" y2="9111"/>
                        <a14:foregroundMark x1="59861" y1="9111" x2="35267" y2="5556"/>
                        <a14:foregroundMark x1="86860" y1="96488" x2="87703" y2="98000"/>
                        <a14:foregroundMark x1="78654" y1="81778" x2="82464" y2="88607"/>
                        <a14:foregroundMark x1="87703" y1="98000" x2="87703" y2="99778"/>
                        <a14:backgroundMark x1="86079" y1="93333" x2="83063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76" y="1174749"/>
            <a:ext cx="4129218" cy="43112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3CCD613-DEF4-85DE-0205-E8AF86E58E52}"/>
              </a:ext>
            </a:extLst>
          </p:cNvPr>
          <p:cNvSpPr txBox="1">
            <a:spLocks/>
          </p:cNvSpPr>
          <p:nvPr/>
        </p:nvSpPr>
        <p:spPr>
          <a:xfrm>
            <a:off x="1287808" y="5683250"/>
            <a:ext cx="10323764" cy="798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ko-KR" altLang="en-US" sz="4000" kern="1600" dirty="0">
                <a:latin typeface="+mn-lt"/>
                <a:ea typeface="나눔고딕" panose="020D0604000000000000" pitchFamily="50" charset="-127"/>
              </a:rPr>
              <a:t>각 계층에서 대상을 식별하기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38275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TCP/IP 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프로토콜의 식별자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725" y="3395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9B64555-24F5-C6C7-DFED-9AD920DEA42D}"/>
              </a:ext>
            </a:extLst>
          </p:cNvPr>
          <p:cNvSpPr txBox="1">
            <a:spLocks/>
          </p:cNvSpPr>
          <p:nvPr/>
        </p:nvSpPr>
        <p:spPr>
          <a:xfrm>
            <a:off x="1286592" y="187031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33FD852-4F51-0F66-4E6D-E144FE4274DF}"/>
              </a:ext>
            </a:extLst>
          </p:cNvPr>
          <p:cNvSpPr txBox="1">
            <a:spLocks/>
          </p:cNvSpPr>
          <p:nvPr/>
        </p:nvSpPr>
        <p:spPr>
          <a:xfrm>
            <a:off x="1272481" y="3760386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6925DC-2606-8FCB-0C07-F087E366759D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292B50-33A8-15E1-6E41-DC34921DA634}"/>
              </a:ext>
            </a:extLst>
          </p:cNvPr>
          <p:cNvCxnSpPr>
            <a:cxnSpLocks/>
          </p:cNvCxnSpPr>
          <p:nvPr/>
        </p:nvCxnSpPr>
        <p:spPr>
          <a:xfrm>
            <a:off x="945026" y="2885301"/>
            <a:ext cx="10559115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FCA8CD-F958-0748-A1C3-29475B437A9E}"/>
              </a:ext>
            </a:extLst>
          </p:cNvPr>
          <p:cNvCxnSpPr>
            <a:cxnSpLocks/>
          </p:cNvCxnSpPr>
          <p:nvPr/>
        </p:nvCxnSpPr>
        <p:spPr>
          <a:xfrm>
            <a:off x="197708" y="5554361"/>
            <a:ext cx="1130643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A9C93A-00AE-16B0-3C5A-AFE443832E17}"/>
              </a:ext>
            </a:extLst>
          </p:cNvPr>
          <p:cNvCxnSpPr>
            <a:cxnSpLocks/>
          </p:cNvCxnSpPr>
          <p:nvPr/>
        </p:nvCxnSpPr>
        <p:spPr>
          <a:xfrm>
            <a:off x="945026" y="1519881"/>
            <a:ext cx="0" cy="403448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691E510-D01D-9124-C844-E3BA0AC111E3}"/>
              </a:ext>
            </a:extLst>
          </p:cNvPr>
          <p:cNvSpPr txBox="1">
            <a:spLocks/>
          </p:cNvSpPr>
          <p:nvPr/>
        </p:nvSpPr>
        <p:spPr>
          <a:xfrm>
            <a:off x="329862" y="2119886"/>
            <a:ext cx="291564" cy="31517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D15F0E-055A-839C-EF38-AB083504F2DB}"/>
              </a:ext>
            </a:extLst>
          </p:cNvPr>
          <p:cNvGrpSpPr/>
          <p:nvPr/>
        </p:nvGrpSpPr>
        <p:grpSpPr>
          <a:xfrm>
            <a:off x="2957708" y="1303638"/>
            <a:ext cx="1927654" cy="5512585"/>
            <a:chOff x="6224583" y="1184777"/>
            <a:chExt cx="1927654" cy="55125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643CC4-7A8F-4F4B-5E47-8055149B6ECA}"/>
                </a:ext>
              </a:extLst>
            </p:cNvPr>
            <p:cNvSpPr/>
            <p:nvPr/>
          </p:nvSpPr>
          <p:spPr>
            <a:xfrm>
              <a:off x="6224583" y="1779373"/>
              <a:ext cx="1927654" cy="491798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5DA04-BB37-F156-4B36-7611DFBBBAEC}"/>
                </a:ext>
              </a:extLst>
            </p:cNvPr>
            <p:cNvSpPr txBox="1"/>
            <p:nvPr/>
          </p:nvSpPr>
          <p:spPr>
            <a:xfrm>
              <a:off x="6459361" y="1184777"/>
              <a:ext cx="1458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TCP/IP</a:t>
              </a:r>
              <a:endParaRPr lang="ko-KR" altLang="en-US" sz="28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FC7DED-3C44-57C6-39A2-C3C010916342}"/>
              </a:ext>
            </a:extLst>
          </p:cNvPr>
          <p:cNvSpPr txBox="1"/>
          <p:nvPr/>
        </p:nvSpPr>
        <p:spPr>
          <a:xfrm>
            <a:off x="3093631" y="2275454"/>
            <a:ext cx="165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17951-ABD4-CA84-A4CA-A1EC808A2EE4}"/>
              </a:ext>
            </a:extLst>
          </p:cNvPr>
          <p:cNvSpPr txBox="1"/>
          <p:nvPr/>
        </p:nvSpPr>
        <p:spPr>
          <a:xfrm>
            <a:off x="3263223" y="3462626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Transport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E8E902-9E1C-A0A4-82B4-B171E4585144}"/>
              </a:ext>
            </a:extLst>
          </p:cNvPr>
          <p:cNvSpPr txBox="1"/>
          <p:nvPr/>
        </p:nvSpPr>
        <p:spPr>
          <a:xfrm>
            <a:off x="3263222" y="4622550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Internet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D7E49-A83F-61AF-8736-45ED88214A33}"/>
              </a:ext>
            </a:extLst>
          </p:cNvPr>
          <p:cNvSpPr txBox="1"/>
          <p:nvPr/>
        </p:nvSpPr>
        <p:spPr>
          <a:xfrm>
            <a:off x="3444599" y="6030892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Access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DF5D50-C2E7-C0DF-2E4C-0F7A5CCF83A6}"/>
              </a:ext>
            </a:extLst>
          </p:cNvPr>
          <p:cNvCxnSpPr>
            <a:cxnSpLocks/>
          </p:cNvCxnSpPr>
          <p:nvPr/>
        </p:nvCxnSpPr>
        <p:spPr>
          <a:xfrm>
            <a:off x="2957708" y="4233008"/>
            <a:ext cx="1927654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900B99-F2FC-F766-01FC-2D10372EE3DD}"/>
              </a:ext>
            </a:extLst>
          </p:cNvPr>
          <p:cNvSpPr txBox="1"/>
          <p:nvPr/>
        </p:nvSpPr>
        <p:spPr>
          <a:xfrm>
            <a:off x="5166345" y="3273520"/>
            <a:ext cx="1011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Port : </a:t>
            </a:r>
            <a:r>
              <a:rPr lang="ko-KR" altLang="en-US" sz="3200" dirty="0"/>
              <a:t>나는 누구인가 어디로 와 어디로 흐르는 것인가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B5BA73-4E18-83BB-7B0B-5EBBB59E8CD4}"/>
              </a:ext>
            </a:extLst>
          </p:cNvPr>
          <p:cNvSpPr txBox="1"/>
          <p:nvPr/>
        </p:nvSpPr>
        <p:spPr>
          <a:xfrm>
            <a:off x="5103077" y="4467904"/>
            <a:ext cx="7555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IP : </a:t>
            </a:r>
            <a:r>
              <a:rPr lang="ko-KR" altLang="en-US" sz="2800" dirty="0"/>
              <a:t>호스트</a:t>
            </a:r>
            <a:r>
              <a:rPr lang="en-US" altLang="ko-KR" sz="2800" dirty="0"/>
              <a:t>(</a:t>
            </a:r>
            <a:r>
              <a:rPr lang="ko-KR" altLang="en-US" sz="2800" dirty="0"/>
              <a:t>인터넷에 연결된 컴퓨터</a:t>
            </a:r>
            <a:r>
              <a:rPr lang="en-US" altLang="ko-KR" sz="2800" dirty="0"/>
              <a:t>)</a:t>
            </a:r>
          </a:p>
          <a:p>
            <a:r>
              <a:rPr lang="en-US" altLang="ko-KR" sz="2800" dirty="0"/>
              <a:t>      </a:t>
            </a:r>
            <a:r>
              <a:rPr lang="ko-KR" altLang="en-US" sz="2800" dirty="0"/>
              <a:t>의 식별자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51A005-E73E-99B0-7EE0-21723641B545}"/>
              </a:ext>
            </a:extLst>
          </p:cNvPr>
          <p:cNvSpPr txBox="1"/>
          <p:nvPr/>
        </p:nvSpPr>
        <p:spPr>
          <a:xfrm>
            <a:off x="5166345" y="5942580"/>
            <a:ext cx="677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MAC : NIC,</a:t>
            </a:r>
            <a:r>
              <a:rPr lang="ko-KR" altLang="en-US" sz="2800" dirty="0"/>
              <a:t> 즉 랜 카드에 대한 식별자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166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이유를 알 수 없는 퀴즈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1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725" y="3395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9B64555-24F5-C6C7-DFED-9AD920DEA42D}"/>
              </a:ext>
            </a:extLst>
          </p:cNvPr>
          <p:cNvSpPr txBox="1">
            <a:spLocks/>
          </p:cNvSpPr>
          <p:nvPr/>
        </p:nvSpPr>
        <p:spPr>
          <a:xfrm>
            <a:off x="1286592" y="187031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33FD852-4F51-0F66-4E6D-E144FE4274DF}"/>
              </a:ext>
            </a:extLst>
          </p:cNvPr>
          <p:cNvSpPr txBox="1">
            <a:spLocks/>
          </p:cNvSpPr>
          <p:nvPr/>
        </p:nvSpPr>
        <p:spPr>
          <a:xfrm>
            <a:off x="1272481" y="3760386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6925DC-2606-8FCB-0C07-F087E366759D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292B50-33A8-15E1-6E41-DC34921DA634}"/>
              </a:ext>
            </a:extLst>
          </p:cNvPr>
          <p:cNvCxnSpPr>
            <a:cxnSpLocks/>
          </p:cNvCxnSpPr>
          <p:nvPr/>
        </p:nvCxnSpPr>
        <p:spPr>
          <a:xfrm>
            <a:off x="945026" y="2885301"/>
            <a:ext cx="10559115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FCA8CD-F958-0748-A1C3-29475B437A9E}"/>
              </a:ext>
            </a:extLst>
          </p:cNvPr>
          <p:cNvCxnSpPr>
            <a:cxnSpLocks/>
          </p:cNvCxnSpPr>
          <p:nvPr/>
        </p:nvCxnSpPr>
        <p:spPr>
          <a:xfrm>
            <a:off x="197708" y="5554361"/>
            <a:ext cx="1130643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A9C93A-00AE-16B0-3C5A-AFE443832E17}"/>
              </a:ext>
            </a:extLst>
          </p:cNvPr>
          <p:cNvCxnSpPr>
            <a:cxnSpLocks/>
          </p:cNvCxnSpPr>
          <p:nvPr/>
        </p:nvCxnSpPr>
        <p:spPr>
          <a:xfrm>
            <a:off x="945026" y="1519881"/>
            <a:ext cx="0" cy="403448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691E510-D01D-9124-C844-E3BA0AC111E3}"/>
              </a:ext>
            </a:extLst>
          </p:cNvPr>
          <p:cNvSpPr txBox="1">
            <a:spLocks/>
          </p:cNvSpPr>
          <p:nvPr/>
        </p:nvSpPr>
        <p:spPr>
          <a:xfrm>
            <a:off x="329862" y="2119886"/>
            <a:ext cx="291564" cy="31517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D15F0E-055A-839C-EF38-AB083504F2DB}"/>
              </a:ext>
            </a:extLst>
          </p:cNvPr>
          <p:cNvGrpSpPr/>
          <p:nvPr/>
        </p:nvGrpSpPr>
        <p:grpSpPr>
          <a:xfrm>
            <a:off x="2957708" y="1303638"/>
            <a:ext cx="1927654" cy="5512585"/>
            <a:chOff x="6224583" y="1184777"/>
            <a:chExt cx="1927654" cy="55125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643CC4-7A8F-4F4B-5E47-8055149B6ECA}"/>
                </a:ext>
              </a:extLst>
            </p:cNvPr>
            <p:cNvSpPr/>
            <p:nvPr/>
          </p:nvSpPr>
          <p:spPr>
            <a:xfrm>
              <a:off x="6224583" y="1779373"/>
              <a:ext cx="1927654" cy="491798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5DA04-BB37-F156-4B36-7611DFBBBAEC}"/>
                </a:ext>
              </a:extLst>
            </p:cNvPr>
            <p:cNvSpPr txBox="1"/>
            <p:nvPr/>
          </p:nvSpPr>
          <p:spPr>
            <a:xfrm>
              <a:off x="6459361" y="1184777"/>
              <a:ext cx="1458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TCP/IP</a:t>
              </a:r>
              <a:endParaRPr lang="ko-KR" altLang="en-US" sz="28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FC7DED-3C44-57C6-39A2-C3C010916342}"/>
              </a:ext>
            </a:extLst>
          </p:cNvPr>
          <p:cNvSpPr txBox="1"/>
          <p:nvPr/>
        </p:nvSpPr>
        <p:spPr>
          <a:xfrm>
            <a:off x="3093631" y="2275454"/>
            <a:ext cx="165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17951-ABD4-CA84-A4CA-A1EC808A2EE4}"/>
              </a:ext>
            </a:extLst>
          </p:cNvPr>
          <p:cNvSpPr txBox="1"/>
          <p:nvPr/>
        </p:nvSpPr>
        <p:spPr>
          <a:xfrm>
            <a:off x="3263223" y="3462626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Transport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E8E902-9E1C-A0A4-82B4-B171E4585144}"/>
              </a:ext>
            </a:extLst>
          </p:cNvPr>
          <p:cNvSpPr txBox="1"/>
          <p:nvPr/>
        </p:nvSpPr>
        <p:spPr>
          <a:xfrm>
            <a:off x="3263222" y="4622550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Internet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D7E49-A83F-61AF-8736-45ED88214A33}"/>
              </a:ext>
            </a:extLst>
          </p:cNvPr>
          <p:cNvSpPr txBox="1"/>
          <p:nvPr/>
        </p:nvSpPr>
        <p:spPr>
          <a:xfrm>
            <a:off x="3444599" y="6030892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Access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DF5D50-C2E7-C0DF-2E4C-0F7A5CCF83A6}"/>
              </a:ext>
            </a:extLst>
          </p:cNvPr>
          <p:cNvCxnSpPr>
            <a:cxnSpLocks/>
          </p:cNvCxnSpPr>
          <p:nvPr/>
        </p:nvCxnSpPr>
        <p:spPr>
          <a:xfrm>
            <a:off x="2957708" y="4233008"/>
            <a:ext cx="1927654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900B99-F2FC-F766-01FC-2D10372EE3DD}"/>
              </a:ext>
            </a:extLst>
          </p:cNvPr>
          <p:cNvSpPr txBox="1"/>
          <p:nvPr/>
        </p:nvSpPr>
        <p:spPr>
          <a:xfrm>
            <a:off x="5113944" y="4519256"/>
            <a:ext cx="6161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Q) </a:t>
            </a:r>
            <a:r>
              <a:rPr lang="ko-KR" altLang="en-US" sz="2400" dirty="0"/>
              <a:t>그럼 한 개의 </a:t>
            </a:r>
            <a:r>
              <a:rPr lang="en-US" altLang="ko-KR" sz="2400" dirty="0"/>
              <a:t>NIC</a:t>
            </a:r>
            <a:r>
              <a:rPr lang="ko-KR" altLang="en-US" sz="2400" dirty="0"/>
              <a:t>는 </a:t>
            </a:r>
            <a:endParaRPr lang="en-US" altLang="ko-KR" sz="2400" dirty="0"/>
          </a:p>
          <a:p>
            <a:r>
              <a:rPr lang="ko-KR" altLang="en-US" sz="2400" dirty="0"/>
              <a:t>몇 개의 </a:t>
            </a:r>
            <a:r>
              <a:rPr lang="en-US" altLang="ko-KR" sz="2400" dirty="0"/>
              <a:t>IP</a:t>
            </a:r>
            <a:r>
              <a:rPr lang="ko-KR" altLang="en-US" sz="2400" dirty="0"/>
              <a:t>를 가질 수 </a:t>
            </a:r>
            <a:r>
              <a:rPr lang="ko-KR" altLang="en-US" sz="2400" dirty="0" err="1"/>
              <a:t>있나용</a:t>
            </a:r>
            <a:r>
              <a:rPr lang="en-US" altLang="ko-KR" sz="2400" dirty="0"/>
              <a:t>? </a:t>
            </a:r>
            <a:r>
              <a:rPr lang="ko-KR" altLang="en-US" sz="2400" dirty="0" err="1"/>
              <a:t>ㅇㅅㅇ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2C685-0634-9AD1-7D37-BE39D5A66D3A}"/>
              </a:ext>
            </a:extLst>
          </p:cNvPr>
          <p:cNvSpPr txBox="1"/>
          <p:nvPr/>
        </p:nvSpPr>
        <p:spPr>
          <a:xfrm>
            <a:off x="5166345" y="5800059"/>
            <a:ext cx="6161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A) </a:t>
            </a:r>
            <a:r>
              <a:rPr lang="ko-KR" altLang="en-US" sz="2400" dirty="0"/>
              <a:t>여러 개</a:t>
            </a:r>
            <a:r>
              <a:rPr lang="en-US" altLang="ko-KR" sz="2400" dirty="0"/>
              <a:t>. </a:t>
            </a:r>
            <a:r>
              <a:rPr lang="ko-KR" altLang="en-US" sz="2400" dirty="0"/>
              <a:t>즉 컴퓨터 </a:t>
            </a:r>
            <a:r>
              <a:rPr lang="en-US" altLang="ko-KR" sz="2400" dirty="0"/>
              <a:t>1</a:t>
            </a:r>
            <a:r>
              <a:rPr lang="ko-KR" altLang="en-US" sz="2400" dirty="0"/>
              <a:t>개가 여러 </a:t>
            </a:r>
            <a:r>
              <a:rPr lang="en-US" altLang="ko-KR" sz="2400" dirty="0" err="1"/>
              <a:t>ip</a:t>
            </a:r>
            <a:r>
              <a:rPr lang="ko-KR" altLang="en-US" sz="2400" dirty="0"/>
              <a:t>를 가질 수 있다</a:t>
            </a:r>
            <a:r>
              <a:rPr lang="en-US" altLang="ko-KR" sz="24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이유를 알 수 없는 퀴즈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2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725" y="3395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9B64555-24F5-C6C7-DFED-9AD920DEA42D}"/>
              </a:ext>
            </a:extLst>
          </p:cNvPr>
          <p:cNvSpPr txBox="1">
            <a:spLocks/>
          </p:cNvSpPr>
          <p:nvPr/>
        </p:nvSpPr>
        <p:spPr>
          <a:xfrm>
            <a:off x="1286592" y="1870314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33FD852-4F51-0F66-4E6D-E144FE4274DF}"/>
              </a:ext>
            </a:extLst>
          </p:cNvPr>
          <p:cNvSpPr txBox="1">
            <a:spLocks/>
          </p:cNvSpPr>
          <p:nvPr/>
        </p:nvSpPr>
        <p:spPr>
          <a:xfrm>
            <a:off x="1272481" y="3760386"/>
            <a:ext cx="3830596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6925DC-2606-8FCB-0C07-F087E366759D}"/>
              </a:ext>
            </a:extLst>
          </p:cNvPr>
          <p:cNvSpPr txBox="1">
            <a:spLocks/>
          </p:cNvSpPr>
          <p:nvPr/>
        </p:nvSpPr>
        <p:spPr>
          <a:xfrm>
            <a:off x="381305" y="5736845"/>
            <a:ext cx="3830596" cy="661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Hardware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292B50-33A8-15E1-6E41-DC34921DA634}"/>
              </a:ext>
            </a:extLst>
          </p:cNvPr>
          <p:cNvCxnSpPr>
            <a:cxnSpLocks/>
          </p:cNvCxnSpPr>
          <p:nvPr/>
        </p:nvCxnSpPr>
        <p:spPr>
          <a:xfrm>
            <a:off x="945026" y="2885301"/>
            <a:ext cx="10559115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FCA8CD-F958-0748-A1C3-29475B437A9E}"/>
              </a:ext>
            </a:extLst>
          </p:cNvPr>
          <p:cNvCxnSpPr>
            <a:cxnSpLocks/>
          </p:cNvCxnSpPr>
          <p:nvPr/>
        </p:nvCxnSpPr>
        <p:spPr>
          <a:xfrm>
            <a:off x="197708" y="5554361"/>
            <a:ext cx="1130643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A9C93A-00AE-16B0-3C5A-AFE443832E17}"/>
              </a:ext>
            </a:extLst>
          </p:cNvPr>
          <p:cNvCxnSpPr>
            <a:cxnSpLocks/>
          </p:cNvCxnSpPr>
          <p:nvPr/>
        </p:nvCxnSpPr>
        <p:spPr>
          <a:xfrm>
            <a:off x="945026" y="1519881"/>
            <a:ext cx="0" cy="403448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691E510-D01D-9124-C844-E3BA0AC111E3}"/>
              </a:ext>
            </a:extLst>
          </p:cNvPr>
          <p:cNvSpPr txBox="1">
            <a:spLocks/>
          </p:cNvSpPr>
          <p:nvPr/>
        </p:nvSpPr>
        <p:spPr>
          <a:xfrm>
            <a:off x="329862" y="2119886"/>
            <a:ext cx="291564" cy="31517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Software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D15F0E-055A-839C-EF38-AB083504F2DB}"/>
              </a:ext>
            </a:extLst>
          </p:cNvPr>
          <p:cNvGrpSpPr/>
          <p:nvPr/>
        </p:nvGrpSpPr>
        <p:grpSpPr>
          <a:xfrm>
            <a:off x="2957708" y="1303638"/>
            <a:ext cx="1927654" cy="5512585"/>
            <a:chOff x="6224583" y="1184777"/>
            <a:chExt cx="1927654" cy="55125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643CC4-7A8F-4F4B-5E47-8055149B6ECA}"/>
                </a:ext>
              </a:extLst>
            </p:cNvPr>
            <p:cNvSpPr/>
            <p:nvPr/>
          </p:nvSpPr>
          <p:spPr>
            <a:xfrm>
              <a:off x="6224583" y="1779373"/>
              <a:ext cx="1927654" cy="491798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5DA04-BB37-F156-4B36-7611DFBBBAEC}"/>
                </a:ext>
              </a:extLst>
            </p:cNvPr>
            <p:cNvSpPr txBox="1"/>
            <p:nvPr/>
          </p:nvSpPr>
          <p:spPr>
            <a:xfrm>
              <a:off x="6459361" y="1184777"/>
              <a:ext cx="1458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TCP/IP</a:t>
              </a:r>
              <a:endParaRPr lang="ko-KR" altLang="en-US" sz="28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FC7DED-3C44-57C6-39A2-C3C010916342}"/>
              </a:ext>
            </a:extLst>
          </p:cNvPr>
          <p:cNvSpPr txBox="1"/>
          <p:nvPr/>
        </p:nvSpPr>
        <p:spPr>
          <a:xfrm>
            <a:off x="3093631" y="2275454"/>
            <a:ext cx="165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17951-ABD4-CA84-A4CA-A1EC808A2EE4}"/>
              </a:ext>
            </a:extLst>
          </p:cNvPr>
          <p:cNvSpPr txBox="1"/>
          <p:nvPr/>
        </p:nvSpPr>
        <p:spPr>
          <a:xfrm>
            <a:off x="3263223" y="3462626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Transport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E8E902-9E1C-A0A4-82B4-B171E4585144}"/>
              </a:ext>
            </a:extLst>
          </p:cNvPr>
          <p:cNvSpPr txBox="1"/>
          <p:nvPr/>
        </p:nvSpPr>
        <p:spPr>
          <a:xfrm>
            <a:off x="3263222" y="4622550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Internet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D7E49-A83F-61AF-8736-45ED88214A33}"/>
              </a:ext>
            </a:extLst>
          </p:cNvPr>
          <p:cNvSpPr txBox="1"/>
          <p:nvPr/>
        </p:nvSpPr>
        <p:spPr>
          <a:xfrm>
            <a:off x="3444599" y="6030892"/>
            <a:ext cx="145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Access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DF5D50-C2E7-C0DF-2E4C-0F7A5CCF83A6}"/>
              </a:ext>
            </a:extLst>
          </p:cNvPr>
          <p:cNvCxnSpPr>
            <a:cxnSpLocks/>
          </p:cNvCxnSpPr>
          <p:nvPr/>
        </p:nvCxnSpPr>
        <p:spPr>
          <a:xfrm>
            <a:off x="2957708" y="4233008"/>
            <a:ext cx="1927654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900B99-F2FC-F766-01FC-2D10372EE3DD}"/>
              </a:ext>
            </a:extLst>
          </p:cNvPr>
          <p:cNvSpPr txBox="1"/>
          <p:nvPr/>
        </p:nvSpPr>
        <p:spPr>
          <a:xfrm>
            <a:off x="5113944" y="4519256"/>
            <a:ext cx="616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Q) </a:t>
            </a:r>
            <a:r>
              <a:rPr lang="ko-KR" altLang="en-US" sz="2400" dirty="0"/>
              <a:t>그럼 </a:t>
            </a:r>
            <a:r>
              <a:rPr lang="en-US" altLang="ko-KR" sz="2400" dirty="0"/>
              <a:t>mac</a:t>
            </a:r>
            <a:r>
              <a:rPr lang="ko-KR" altLang="en-US" sz="2400" dirty="0"/>
              <a:t>주소는 변경 할 수 있는 건가요</a:t>
            </a:r>
            <a:r>
              <a:rPr lang="en-US" altLang="ko-KR" sz="2400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2C685-0634-9AD1-7D37-BE39D5A66D3A}"/>
              </a:ext>
            </a:extLst>
          </p:cNvPr>
          <p:cNvSpPr txBox="1"/>
          <p:nvPr/>
        </p:nvSpPr>
        <p:spPr>
          <a:xfrm>
            <a:off x="5166345" y="5800059"/>
            <a:ext cx="616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A) YES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0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네트워크가 </a:t>
            </a:r>
            <a:r>
              <a:rPr lang="ko-KR" altLang="en-US" kern="1600" dirty="0" err="1">
                <a:latin typeface="+mn-lt"/>
                <a:ea typeface="다음_Regular" panose="02000603060000000000" pitchFamily="2" charset="-127"/>
              </a:rPr>
              <a:t>뭐야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60C7B1B-3E1F-3005-EDE7-5AE44AF42804}"/>
              </a:ext>
            </a:extLst>
          </p:cNvPr>
          <p:cNvSpPr txBox="1">
            <a:spLocks/>
          </p:cNvSpPr>
          <p:nvPr/>
        </p:nvSpPr>
        <p:spPr>
          <a:xfrm>
            <a:off x="846744" y="1724415"/>
            <a:ext cx="11077526" cy="448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개념적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	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응용 프로그램 사이의 원활한 통신을 제공하기 위한 것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	</a:t>
            </a: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	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응용 프로그램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? :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크롬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,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서버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등 프로세스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	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통신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? :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통신 주체 사이의 데이터 교환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물리적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	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여러 링크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,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스위치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,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라우터의 집합 </a:t>
            </a:r>
          </a:p>
        </p:txBody>
      </p:sp>
    </p:spTree>
    <p:extLst>
      <p:ext uri="{BB962C8B-B14F-4D97-AF65-F5344CB8AC3E}">
        <p14:creationId xmlns:p14="http://schemas.microsoft.com/office/powerpoint/2010/main" val="296895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그럼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Port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 넌 </a:t>
            </a:r>
            <a:r>
              <a:rPr lang="ko-KR" altLang="en-US" kern="1600" dirty="0" err="1">
                <a:latin typeface="+mn-lt"/>
                <a:ea typeface="다음_Regular" panose="02000603060000000000" pitchFamily="2" charset="-127"/>
              </a:rPr>
              <a:t>뭐니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EE502-2A30-3B5E-DDFE-B69741EE268A}"/>
              </a:ext>
            </a:extLst>
          </p:cNvPr>
          <p:cNvSpPr txBox="1"/>
          <p:nvPr/>
        </p:nvSpPr>
        <p:spPr>
          <a:xfrm>
            <a:off x="1032733" y="2173044"/>
            <a:ext cx="9821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소프트웨어 개발자</a:t>
            </a:r>
            <a:r>
              <a:rPr lang="en-US" altLang="ko-KR" sz="2400" dirty="0"/>
              <a:t> </a:t>
            </a:r>
            <a:r>
              <a:rPr lang="ko-KR" altLang="en-US" sz="2400" dirty="0"/>
              <a:t>기준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3200" b="1" dirty="0"/>
              <a:t>프로세스와 연결된 </a:t>
            </a:r>
            <a:r>
              <a:rPr lang="en-US" altLang="ko-KR" sz="3200" b="1" dirty="0"/>
              <a:t>data path </a:t>
            </a:r>
            <a:r>
              <a:rPr lang="ko-KR" altLang="en-US" sz="3200" b="1" dirty="0"/>
              <a:t>혹은 </a:t>
            </a:r>
            <a:r>
              <a:rPr lang="en-US" altLang="ko-KR" sz="3200" b="1" dirty="0"/>
              <a:t>data channel</a:t>
            </a:r>
          </a:p>
          <a:p>
            <a:endParaRPr lang="en-US" altLang="ko-KR" sz="3200" dirty="0"/>
          </a:p>
          <a:p>
            <a:r>
              <a:rPr lang="ko-KR" altLang="en-US" sz="2400" dirty="0"/>
              <a:t>아니 이거 그냥 숫자 </a:t>
            </a:r>
            <a:r>
              <a:rPr lang="en-US" altLang="ko-KR" sz="2400" dirty="0"/>
              <a:t>8080 </a:t>
            </a:r>
            <a:r>
              <a:rPr lang="ko-KR" altLang="en-US" sz="2400" dirty="0" err="1"/>
              <a:t>이런거</a:t>
            </a:r>
            <a:r>
              <a:rPr lang="ko-KR" altLang="en-US" sz="2400" dirty="0"/>
              <a:t> 아님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154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xternal/media1....">
            <a:extLst>
              <a:ext uri="{FF2B5EF4-FFF2-40B4-BE49-F238E27FC236}">
                <a16:creationId xmlns:a16="http://schemas.microsoft.com/office/drawing/2014/main" id="{0C985240-77EA-BD60-E259-F57EE8235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725" y="3395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5EBC3C-0200-5F2D-006B-3FDC77091D99}"/>
              </a:ext>
            </a:extLst>
          </p:cNvPr>
          <p:cNvSpPr txBox="1">
            <a:spLocks/>
          </p:cNvSpPr>
          <p:nvPr/>
        </p:nvSpPr>
        <p:spPr>
          <a:xfrm>
            <a:off x="716437" y="3700261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User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1E7B06-37AC-FF94-C881-9E253E1BAF18}"/>
              </a:ext>
            </a:extLst>
          </p:cNvPr>
          <p:cNvSpPr/>
          <p:nvPr/>
        </p:nvSpPr>
        <p:spPr>
          <a:xfrm>
            <a:off x="2480466" y="2384734"/>
            <a:ext cx="7231068" cy="32703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4E564-DBF6-9203-18AE-6C6C86F703D6}"/>
              </a:ext>
            </a:extLst>
          </p:cNvPr>
          <p:cNvSpPr txBox="1"/>
          <p:nvPr/>
        </p:nvSpPr>
        <p:spPr>
          <a:xfrm>
            <a:off x="2829125" y="2772990"/>
            <a:ext cx="28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Application</a:t>
            </a:r>
            <a:endParaRPr lang="ko-KR" altLang="en-US" sz="2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781C9C-586B-82D8-B527-E694FC29D91F}"/>
              </a:ext>
            </a:extLst>
          </p:cNvPr>
          <p:cNvSpPr/>
          <p:nvPr/>
        </p:nvSpPr>
        <p:spPr>
          <a:xfrm>
            <a:off x="3463133" y="3509382"/>
            <a:ext cx="1711295" cy="13071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프로세스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C02DE11-B15E-BDA2-4063-64184B086A1A}"/>
              </a:ext>
            </a:extLst>
          </p:cNvPr>
          <p:cNvSpPr/>
          <p:nvPr/>
        </p:nvSpPr>
        <p:spPr>
          <a:xfrm>
            <a:off x="5589010" y="3509382"/>
            <a:ext cx="3425898" cy="13071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프로세스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97A986-BEF5-16F7-72B1-DCCFC1D32103}"/>
              </a:ext>
            </a:extLst>
          </p:cNvPr>
          <p:cNvSpPr/>
          <p:nvPr/>
        </p:nvSpPr>
        <p:spPr>
          <a:xfrm>
            <a:off x="3673849" y="4987203"/>
            <a:ext cx="1387736" cy="11334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Port</a:t>
            </a:r>
            <a:endParaRPr lang="ko-KR" altLang="en-US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09968B5-C9C8-F3CA-84E7-3C80E8B3BCCB}"/>
              </a:ext>
            </a:extLst>
          </p:cNvPr>
          <p:cNvSpPr txBox="1">
            <a:spLocks/>
          </p:cNvSpPr>
          <p:nvPr/>
        </p:nvSpPr>
        <p:spPr>
          <a:xfrm>
            <a:off x="794398" y="5777218"/>
            <a:ext cx="3449289" cy="130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Kernel </a:t>
            </a: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다음_Regular" panose="02000603060000000000" pitchFamily="2" charset="-127"/>
              </a:rPr>
              <a:t>mode</a:t>
            </a: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896670-8E04-2733-2F07-3D22ECBF2348}"/>
              </a:ext>
            </a:extLst>
          </p:cNvPr>
          <p:cNvSpPr/>
          <p:nvPr/>
        </p:nvSpPr>
        <p:spPr>
          <a:xfrm>
            <a:off x="5735402" y="4853765"/>
            <a:ext cx="1387736" cy="11334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Port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294CA1-0F03-C64A-37BE-BFA016575E3C}"/>
              </a:ext>
            </a:extLst>
          </p:cNvPr>
          <p:cNvSpPr/>
          <p:nvPr/>
        </p:nvSpPr>
        <p:spPr>
          <a:xfrm>
            <a:off x="7542051" y="4883188"/>
            <a:ext cx="1387736" cy="11334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Port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310FE-9405-B5EA-18CB-CFD281F16F49}"/>
              </a:ext>
            </a:extLst>
          </p:cNvPr>
          <p:cNvSpPr txBox="1"/>
          <p:nvPr/>
        </p:nvSpPr>
        <p:spPr>
          <a:xfrm>
            <a:off x="6343614" y="793548"/>
            <a:ext cx="474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어플리케이션 영역에 있는 각각의 프로세스들이 포트를 이용하여 통신을 한다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F6FEA5-15F4-0B8D-5AD2-5D84BFBFAED2}"/>
              </a:ext>
            </a:extLst>
          </p:cNvPr>
          <p:cNvSpPr txBox="1"/>
          <p:nvPr/>
        </p:nvSpPr>
        <p:spPr>
          <a:xfrm>
            <a:off x="3620061" y="6242824"/>
            <a:ext cx="824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Port name</a:t>
            </a:r>
            <a:r>
              <a:rPr lang="ko-KR" altLang="en-US" sz="2800" dirty="0"/>
              <a:t>으로 각 포트를 식별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B9C84-92E4-4073-614C-B51DE0B1C157}"/>
              </a:ext>
            </a:extLst>
          </p:cNvPr>
          <p:cNvSpPr txBox="1"/>
          <p:nvPr/>
        </p:nvSpPr>
        <p:spPr>
          <a:xfrm>
            <a:off x="5590803" y="2628277"/>
            <a:ext cx="824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상황에 따라 한 프로세스가 </a:t>
            </a:r>
            <a:endParaRPr lang="en-US" altLang="ko-KR" sz="2400" dirty="0"/>
          </a:p>
          <a:p>
            <a:r>
              <a:rPr lang="ko-KR" altLang="en-US" sz="2400" dirty="0"/>
              <a:t>여러 포트를 가질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F0D275AF-4D58-B59E-5588-3BA25BF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Port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의 개념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50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Port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를 이용하여 통신을 하는데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..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D1021-DE28-F2A7-C217-6B2A2D721FF7}"/>
              </a:ext>
            </a:extLst>
          </p:cNvPr>
          <p:cNvGrpSpPr/>
          <p:nvPr/>
        </p:nvGrpSpPr>
        <p:grpSpPr>
          <a:xfrm>
            <a:off x="1008354" y="2315772"/>
            <a:ext cx="4714713" cy="2929477"/>
            <a:chOff x="513503" y="347122"/>
            <a:chExt cx="11193087" cy="585107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10F71B-7D88-692F-738B-CF42EB05641E}"/>
                </a:ext>
              </a:extLst>
            </p:cNvPr>
            <p:cNvSpPr/>
            <p:nvPr/>
          </p:nvSpPr>
          <p:spPr>
            <a:xfrm>
              <a:off x="513503" y="3826191"/>
              <a:ext cx="3216537" cy="174273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17665D-9C32-B0BD-8697-3D4D7BD69234}"/>
                </a:ext>
              </a:extLst>
            </p:cNvPr>
            <p:cNvSpPr/>
            <p:nvPr/>
          </p:nvSpPr>
          <p:spPr>
            <a:xfrm>
              <a:off x="1494242" y="5215721"/>
              <a:ext cx="1125246" cy="982477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DD2CC0-56BF-0584-E775-3489566F5D05}"/>
                </a:ext>
              </a:extLst>
            </p:cNvPr>
            <p:cNvSpPr/>
            <p:nvPr/>
          </p:nvSpPr>
          <p:spPr>
            <a:xfrm>
              <a:off x="513503" y="5975983"/>
              <a:ext cx="3216536" cy="22221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E23C6F-71F5-BA89-4C79-3F4FD9AB8D86}"/>
                </a:ext>
              </a:extLst>
            </p:cNvPr>
            <p:cNvSpPr/>
            <p:nvPr/>
          </p:nvSpPr>
          <p:spPr>
            <a:xfrm>
              <a:off x="790687" y="4046668"/>
              <a:ext cx="2657139" cy="12478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11E23D-B36C-1F19-E8E4-FDF1F028360B}"/>
                </a:ext>
              </a:extLst>
            </p:cNvPr>
            <p:cNvSpPr/>
            <p:nvPr/>
          </p:nvSpPr>
          <p:spPr>
            <a:xfrm>
              <a:off x="8490053" y="620066"/>
              <a:ext cx="3216537" cy="174273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A822F8-93B4-AA30-AC5F-D203F75ACDCE}"/>
                </a:ext>
              </a:extLst>
            </p:cNvPr>
            <p:cNvSpPr/>
            <p:nvPr/>
          </p:nvSpPr>
          <p:spPr>
            <a:xfrm>
              <a:off x="9470792" y="2009596"/>
              <a:ext cx="1125246" cy="982477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44C398-AA8C-6058-D4F3-6B92A386ABCE}"/>
                </a:ext>
              </a:extLst>
            </p:cNvPr>
            <p:cNvSpPr/>
            <p:nvPr/>
          </p:nvSpPr>
          <p:spPr>
            <a:xfrm>
              <a:off x="8490053" y="2769858"/>
              <a:ext cx="3216536" cy="22221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794B36-706F-8ECC-0014-ED3314085A1A}"/>
                </a:ext>
              </a:extLst>
            </p:cNvPr>
            <p:cNvSpPr/>
            <p:nvPr/>
          </p:nvSpPr>
          <p:spPr>
            <a:xfrm>
              <a:off x="8767237" y="840543"/>
              <a:ext cx="2657139" cy="12478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자기 디스크 15">
              <a:extLst>
                <a:ext uri="{FF2B5EF4-FFF2-40B4-BE49-F238E27FC236}">
                  <a16:creationId xmlns:a16="http://schemas.microsoft.com/office/drawing/2014/main" id="{C90D969A-AC95-13CD-44E3-84B504F0AD0B}"/>
                </a:ext>
              </a:extLst>
            </p:cNvPr>
            <p:cNvSpPr/>
            <p:nvPr/>
          </p:nvSpPr>
          <p:spPr>
            <a:xfrm>
              <a:off x="4151381" y="4233086"/>
              <a:ext cx="1560685" cy="1209040"/>
            </a:xfrm>
            <a:prstGeom prst="flowChartMagneticDisk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생각 풍선: 구름 모양 16">
              <a:extLst>
                <a:ext uri="{FF2B5EF4-FFF2-40B4-BE49-F238E27FC236}">
                  <a16:creationId xmlns:a16="http://schemas.microsoft.com/office/drawing/2014/main" id="{AA9FDF6A-B603-522C-021C-94578A296A71}"/>
                </a:ext>
              </a:extLst>
            </p:cNvPr>
            <p:cNvSpPr/>
            <p:nvPr/>
          </p:nvSpPr>
          <p:spPr>
            <a:xfrm>
              <a:off x="4056499" y="2059502"/>
              <a:ext cx="2357120" cy="1590991"/>
            </a:xfrm>
            <a:prstGeom prst="cloudCallou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E219401-E445-B860-E993-B57161F1A54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464486"/>
              <a:ext cx="132080" cy="1036348"/>
            </a:xfrm>
            <a:prstGeom prst="line">
              <a:avLst/>
            </a:prstGeom>
            <a:ln w="603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CBFBF74-A2A3-6ED3-28CA-96E82F105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5697" y="1269402"/>
              <a:ext cx="2241540" cy="222033"/>
            </a:xfrm>
            <a:prstGeom prst="line">
              <a:avLst/>
            </a:prstGeom>
            <a:ln w="603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1DF953F-25D8-7C91-F274-11534D4EEC31}"/>
                </a:ext>
              </a:extLst>
            </p:cNvPr>
            <p:cNvCxnSpPr>
              <a:cxnSpLocks/>
            </p:cNvCxnSpPr>
            <p:nvPr/>
          </p:nvCxnSpPr>
          <p:spPr>
            <a:xfrm>
              <a:off x="4837477" y="3456641"/>
              <a:ext cx="299932" cy="781532"/>
            </a:xfrm>
            <a:prstGeom prst="line">
              <a:avLst/>
            </a:prstGeom>
            <a:ln w="603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C039482-348D-8661-BFEE-BE3EED4D5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2839" y="4991377"/>
              <a:ext cx="631950" cy="0"/>
            </a:xfrm>
            <a:prstGeom prst="line">
              <a:avLst/>
            </a:prstGeom>
            <a:ln w="603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순서도: 자기 디스크 23">
              <a:extLst>
                <a:ext uri="{FF2B5EF4-FFF2-40B4-BE49-F238E27FC236}">
                  <a16:creationId xmlns:a16="http://schemas.microsoft.com/office/drawing/2014/main" id="{F99C6364-1AA1-44F1-B0C6-A1B636654E98}"/>
                </a:ext>
              </a:extLst>
            </p:cNvPr>
            <p:cNvSpPr/>
            <p:nvPr/>
          </p:nvSpPr>
          <p:spPr>
            <a:xfrm>
              <a:off x="5745355" y="347122"/>
              <a:ext cx="1560685" cy="1209040"/>
            </a:xfrm>
            <a:prstGeom prst="flowChartMagneticDisk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6285822" y="1580047"/>
            <a:ext cx="528684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TCP/IP</a:t>
            </a:r>
            <a:r>
              <a:rPr lang="ko-KR" altLang="en-US" sz="2400" dirty="0"/>
              <a:t>의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Internet Protocol</a:t>
            </a:r>
            <a:r>
              <a:rPr lang="ko-KR" altLang="en-US" sz="2400" dirty="0"/>
              <a:t>은</a:t>
            </a:r>
            <a:endParaRPr lang="en-US" altLang="ko-KR" sz="2400" dirty="0"/>
          </a:p>
          <a:p>
            <a:r>
              <a:rPr lang="ko-KR" altLang="en-US" sz="2400" dirty="0"/>
              <a:t>데이터를 목적지까지의 최적의 경로를 라우팅 하여 전송하는 기능이다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근데 이 녀석의 특징 </a:t>
            </a:r>
            <a:r>
              <a:rPr lang="en-US" altLang="ko-KR" sz="2400" dirty="0"/>
              <a:t>: </a:t>
            </a:r>
            <a:r>
              <a:rPr lang="en-US" altLang="ko-KR" sz="2800" b="1" dirty="0"/>
              <a:t>Unreliable</a:t>
            </a:r>
            <a:endParaRPr lang="en-US" altLang="ko-KR" sz="2400" b="1" dirty="0"/>
          </a:p>
          <a:p>
            <a:r>
              <a:rPr lang="ko-KR" altLang="en-US" sz="2400" dirty="0"/>
              <a:t>데이터가 유실 될 수도 있으며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데이터가 순서대로 안 올 수도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즉 모자라지만 그래도 최선을 다 하는 녀석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DC3935-1278-BA49-03CF-080DB5E91D21}"/>
              </a:ext>
            </a:extLst>
          </p:cNvPr>
          <p:cNvSpPr txBox="1"/>
          <p:nvPr/>
        </p:nvSpPr>
        <p:spPr>
          <a:xfrm>
            <a:off x="1421457" y="5564419"/>
            <a:ext cx="5286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그럼 왜 이렇게 </a:t>
            </a:r>
            <a:r>
              <a:rPr lang="ko-KR" altLang="en-US" sz="2400" dirty="0" err="1"/>
              <a:t>설계해ㅑㅆ냐</a:t>
            </a:r>
            <a:r>
              <a:rPr lang="en-US" altLang="ko-KR" sz="2400" dirty="0"/>
              <a:t>?</a:t>
            </a:r>
          </a:p>
          <a:p>
            <a:r>
              <a:rPr lang="ko-KR" altLang="en-US" sz="2400" dirty="0"/>
              <a:t>그만큼 </a:t>
            </a:r>
            <a:r>
              <a:rPr lang="ko-KR" altLang="en-US" sz="2400" dirty="0" err="1"/>
              <a:t>단순해지므로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8353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846743" y="1834982"/>
            <a:ext cx="52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그런데 프로세스와 프로세스 사이의 데이터 전달은 유실이나 순서가 반드시 맞아야 한다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692C355-5CB8-52A1-C087-F5E73A59D75E}"/>
              </a:ext>
            </a:extLst>
          </p:cNvPr>
          <p:cNvSpPr/>
          <p:nvPr/>
        </p:nvSpPr>
        <p:spPr>
          <a:xfrm>
            <a:off x="6240298" y="1834981"/>
            <a:ext cx="1624404" cy="12003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33D566-C3BB-5F4E-5113-30B69DB7B953}"/>
              </a:ext>
            </a:extLst>
          </p:cNvPr>
          <p:cNvSpPr/>
          <p:nvPr/>
        </p:nvSpPr>
        <p:spPr>
          <a:xfrm>
            <a:off x="9921961" y="1834981"/>
            <a:ext cx="1624404" cy="12003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73FBD308-425E-99DD-54EE-478C8B07A8DD}"/>
              </a:ext>
            </a:extLst>
          </p:cNvPr>
          <p:cNvSpPr/>
          <p:nvPr/>
        </p:nvSpPr>
        <p:spPr>
          <a:xfrm>
            <a:off x="6508376" y="854574"/>
            <a:ext cx="1818043" cy="657777"/>
          </a:xfrm>
          <a:prstGeom prst="wedgeRoundRectCallout">
            <a:avLst>
              <a:gd name="adj1" fmla="val -20241"/>
              <a:gd name="adj2" fmla="val 8539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남현실</a:t>
            </a:r>
            <a:r>
              <a:rPr lang="ko-KR" altLang="en-US" dirty="0"/>
              <a:t> 바보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6D48B19B-3A48-EB9F-A9BD-709137D39A33}"/>
              </a:ext>
            </a:extLst>
          </p:cNvPr>
          <p:cNvSpPr/>
          <p:nvPr/>
        </p:nvSpPr>
        <p:spPr>
          <a:xfrm>
            <a:off x="9267688" y="854574"/>
            <a:ext cx="1927412" cy="759073"/>
          </a:xfrm>
          <a:prstGeom prst="wedgeRoundRectCallout">
            <a:avLst>
              <a:gd name="adj1" fmla="val -20241"/>
              <a:gd name="adj2" fmla="val 8539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보바</a:t>
            </a:r>
            <a:r>
              <a:rPr lang="ko-KR" altLang="en-US" dirty="0"/>
              <a:t> 실현</a:t>
            </a:r>
            <a:r>
              <a:rPr lang="en-US" altLang="ko-KR" dirty="0"/>
              <a:t>ska ???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2F3E57-4487-AB6E-4D42-758D903BA9AC}"/>
              </a:ext>
            </a:extLst>
          </p:cNvPr>
          <p:cNvSpPr txBox="1"/>
          <p:nvPr/>
        </p:nvSpPr>
        <p:spPr>
          <a:xfrm>
            <a:off x="953218" y="3916184"/>
            <a:ext cx="1111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즉 프로세스 간의 통신에서는 </a:t>
            </a:r>
            <a:endParaRPr lang="en-US" altLang="ko-KR" sz="2800" dirty="0"/>
          </a:p>
          <a:p>
            <a:pPr algn="ctr"/>
            <a:r>
              <a:rPr lang="ko-KR" altLang="en-US" sz="2800" dirty="0"/>
              <a:t>데이터를 안정적으로 주고 받을 수 있는 프로토콜이 필요</a:t>
            </a:r>
            <a:r>
              <a:rPr lang="en-US" altLang="ko-KR" sz="2800" dirty="0"/>
              <a:t>!!!!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2BD80E-78FF-8EA8-11E6-FD4DC4FD6914}"/>
              </a:ext>
            </a:extLst>
          </p:cNvPr>
          <p:cNvSpPr txBox="1"/>
          <p:nvPr/>
        </p:nvSpPr>
        <p:spPr>
          <a:xfrm>
            <a:off x="953218" y="5240414"/>
            <a:ext cx="11110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그게 </a:t>
            </a:r>
            <a:r>
              <a:rPr lang="en-US" altLang="ko-KR" sz="2800" dirty="0"/>
              <a:t>Transmission Control Protocol,</a:t>
            </a:r>
          </a:p>
          <a:p>
            <a:pPr algn="ctr"/>
            <a:r>
              <a:rPr lang="ko-KR" altLang="en-US" sz="2800" dirty="0"/>
              <a:t>프로세스 간 데이터를 안정적으로 주고 받을 수 있는 프로토콜</a:t>
            </a:r>
            <a:endParaRPr lang="en-US" altLang="ko-KR" sz="2800" dirty="0"/>
          </a:p>
          <a:p>
            <a:pPr algn="ctr"/>
            <a:r>
              <a:rPr lang="en-US" altLang="ko-KR" sz="2800" dirty="0"/>
              <a:t>TCP</a:t>
            </a:r>
            <a:r>
              <a:rPr lang="ko-KR" altLang="en-US" sz="2800" dirty="0"/>
              <a:t>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255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그럼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Port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 넌 </a:t>
            </a:r>
            <a:r>
              <a:rPr lang="ko-KR" altLang="en-US" kern="1600" dirty="0" err="1">
                <a:latin typeface="+mn-lt"/>
                <a:ea typeface="다음_Regular" panose="02000603060000000000" pitchFamily="2" charset="-127"/>
              </a:rPr>
              <a:t>뭐니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?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3440578" y="2202970"/>
            <a:ext cx="5310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즉 미리 </a:t>
            </a:r>
            <a:r>
              <a:rPr lang="en-US" altLang="ko-KR" sz="2800" b="1" dirty="0"/>
              <a:t>Connection</a:t>
            </a:r>
            <a:r>
              <a:rPr lang="ko-KR" altLang="en-US" sz="2800" dirty="0"/>
              <a:t>을 만들고 데이터를 보내면 </a:t>
            </a:r>
            <a:r>
              <a:rPr lang="en-US" altLang="ko-KR" sz="2800" dirty="0"/>
              <a:t>reliable</a:t>
            </a:r>
            <a:r>
              <a:rPr lang="ko-KR" altLang="en-US" sz="2800" dirty="0"/>
              <a:t>하다</a:t>
            </a:r>
            <a:r>
              <a:rPr lang="en-US" altLang="ko-KR" sz="2800" dirty="0"/>
              <a:t>!!!!</a:t>
            </a:r>
          </a:p>
          <a:p>
            <a:r>
              <a:rPr lang="ko-KR" altLang="en-US" sz="2800" dirty="0"/>
              <a:t>다 보낸 후에는 연결 종료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B641C-9552-7BAE-3605-4937223F5D8C}"/>
              </a:ext>
            </a:extLst>
          </p:cNvPr>
          <p:cNvSpPr txBox="1"/>
          <p:nvPr/>
        </p:nvSpPr>
        <p:spPr>
          <a:xfrm>
            <a:off x="1823268" y="4319837"/>
            <a:ext cx="8902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이 </a:t>
            </a:r>
            <a:r>
              <a:rPr lang="en-US" altLang="ko-KR" sz="3200" dirty="0"/>
              <a:t>Connection</a:t>
            </a:r>
            <a:r>
              <a:rPr lang="ko-KR" altLang="en-US" sz="3200" dirty="0"/>
              <a:t>을 위해 서로를 식별해야 하는데</a:t>
            </a:r>
            <a:r>
              <a:rPr lang="en-US" altLang="ko-KR" sz="3200" dirty="0"/>
              <a:t>, </a:t>
            </a:r>
            <a:r>
              <a:rPr lang="ko-KR" altLang="en-US" sz="3200" dirty="0"/>
              <a:t>그 식별자가 바로 </a:t>
            </a:r>
            <a:r>
              <a:rPr lang="en-US" altLang="ko-KR" sz="3200" dirty="0"/>
              <a:t>Port</a:t>
            </a:r>
            <a:r>
              <a:rPr lang="ko-KR" altLang="en-US" sz="3200" dirty="0"/>
              <a:t>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28831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ea typeface="나눔고딕" panose="020D0604000000000000" pitchFamily="50" charset="-127"/>
              </a:rPr>
              <a:t>Port </a:t>
            </a:r>
            <a:r>
              <a:rPr lang="ko-KR" altLang="en-US" kern="1600" dirty="0">
                <a:ea typeface="나눔고딕" panose="020D0604000000000000" pitchFamily="50" charset="-127"/>
              </a:rPr>
              <a:t>부연 설명</a:t>
            </a: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327571" y="2192212"/>
            <a:ext cx="939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Port (number) : 16 bits</a:t>
            </a:r>
            <a:r>
              <a:rPr lang="ko-KR" altLang="en-US" sz="2800" dirty="0"/>
              <a:t>로 이루어진 숫자 </a:t>
            </a:r>
            <a:r>
              <a:rPr lang="en-US" altLang="ko-KR" sz="2800" dirty="0"/>
              <a:t>(0~65535) 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근데 겨우 </a:t>
            </a:r>
            <a:r>
              <a:rPr lang="en-US" altLang="ko-KR" sz="2800" dirty="0"/>
              <a:t>6</a:t>
            </a:r>
            <a:r>
              <a:rPr lang="ko-KR" altLang="en-US" sz="2800" dirty="0"/>
              <a:t>만으로는 인터넷 상의 모든 프로세스를 식별하기 어려워</a:t>
            </a:r>
            <a:r>
              <a:rPr lang="en-US" altLang="ko-KR" sz="2800" dirty="0"/>
              <a:t>. </a:t>
            </a:r>
            <a:r>
              <a:rPr lang="ko-KR" altLang="en-US" sz="2800" dirty="0"/>
              <a:t>즉 </a:t>
            </a:r>
            <a:r>
              <a:rPr lang="en-US" altLang="ko-KR" sz="2800" dirty="0"/>
              <a:t>unique</a:t>
            </a:r>
            <a:r>
              <a:rPr lang="ko-KR" altLang="en-US" sz="2800" dirty="0"/>
              <a:t>하게 식별 불가</a:t>
            </a:r>
            <a:r>
              <a:rPr lang="en-US" altLang="ko-KR" sz="2800" dirty="0"/>
              <a:t>!!!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612DE-72B5-871B-7084-EA6332DD85CF}"/>
              </a:ext>
            </a:extLst>
          </p:cNvPr>
          <p:cNvSpPr txBox="1"/>
          <p:nvPr/>
        </p:nvSpPr>
        <p:spPr>
          <a:xfrm>
            <a:off x="1397098" y="4528074"/>
            <a:ext cx="9397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생각해보니 </a:t>
            </a:r>
            <a:r>
              <a:rPr lang="en-US" altLang="ko-KR" sz="2800" dirty="0"/>
              <a:t>Internet Address(IP)</a:t>
            </a:r>
            <a:r>
              <a:rPr lang="ko-KR" altLang="en-US" sz="2800" dirty="0"/>
              <a:t>로 각 </a:t>
            </a:r>
            <a:r>
              <a:rPr lang="en-US" altLang="ko-KR" sz="2800" dirty="0"/>
              <a:t>host</a:t>
            </a:r>
            <a:r>
              <a:rPr lang="ko-KR" altLang="en-US" sz="2800" dirty="0"/>
              <a:t>를 식별 할 수 있다고 </a:t>
            </a:r>
            <a:r>
              <a:rPr lang="ko-KR" altLang="en-US" sz="2800" dirty="0" err="1"/>
              <a:t>했잖아</a:t>
            </a:r>
            <a:r>
              <a:rPr lang="en-US" altLang="ko-KR" sz="2800" dirty="0"/>
              <a:t>. </a:t>
            </a:r>
            <a:r>
              <a:rPr lang="ko-KR" altLang="en-US" sz="2800" dirty="0"/>
              <a:t>그렇다면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696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327571" y="2192212"/>
            <a:ext cx="9397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그러면 둘이 합치면</a:t>
            </a:r>
            <a:r>
              <a:rPr lang="en-US" altLang="ko-KR" sz="2800" dirty="0"/>
              <a:t>? </a:t>
            </a:r>
            <a:r>
              <a:rPr lang="ko-KR" altLang="en-US" sz="2800" dirty="0"/>
              <a:t>인터넷의 모든 </a:t>
            </a:r>
            <a:r>
              <a:rPr lang="en-US" altLang="ko-KR" sz="2800" dirty="0"/>
              <a:t>Port</a:t>
            </a:r>
            <a:r>
              <a:rPr lang="ko-KR" altLang="en-US" sz="2800" dirty="0"/>
              <a:t>들을 식별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612DE-72B5-871B-7084-EA6332DD85CF}"/>
              </a:ext>
            </a:extLst>
          </p:cNvPr>
          <p:cNvSpPr txBox="1"/>
          <p:nvPr/>
        </p:nvSpPr>
        <p:spPr>
          <a:xfrm>
            <a:off x="1327570" y="3072514"/>
            <a:ext cx="939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Internet Address + Port number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F2849-7714-0950-0F64-11FDB56140BB}"/>
              </a:ext>
            </a:extLst>
          </p:cNvPr>
          <p:cNvSpPr txBox="1"/>
          <p:nvPr/>
        </p:nvSpPr>
        <p:spPr>
          <a:xfrm>
            <a:off x="1327569" y="4384424"/>
            <a:ext cx="9397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Q) </a:t>
            </a:r>
            <a:r>
              <a:rPr lang="ko-KR" altLang="en-US" sz="2800" dirty="0"/>
              <a:t>그럼 이걸 </a:t>
            </a:r>
            <a:r>
              <a:rPr lang="ko-KR" altLang="en-US" sz="2800" dirty="0" err="1"/>
              <a:t>뭐라</a:t>
            </a:r>
            <a:r>
              <a:rPr lang="ko-KR" altLang="en-US" sz="2800" dirty="0"/>
              <a:t> 불러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5B5A24-73DF-D8F5-2CE5-569F8ADF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ea typeface="나눔고딕" panose="020D0604000000000000" pitchFamily="50" charset="-127"/>
              </a:rPr>
              <a:t>Port </a:t>
            </a:r>
            <a:r>
              <a:rPr lang="ko-KR" altLang="en-US" kern="1600" dirty="0">
                <a:ea typeface="나눔고딕" panose="020D0604000000000000" pitchFamily="50" charset="-127"/>
              </a:rPr>
              <a:t>부연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E0660-968F-DA09-05AA-CB383C567759}"/>
              </a:ext>
            </a:extLst>
          </p:cNvPr>
          <p:cNvSpPr txBox="1"/>
          <p:nvPr/>
        </p:nvSpPr>
        <p:spPr>
          <a:xfrm>
            <a:off x="4481352" y="5111729"/>
            <a:ext cx="9397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소켓</a:t>
            </a:r>
          </a:p>
        </p:txBody>
      </p:sp>
    </p:spTree>
    <p:extLst>
      <p:ext uri="{BB962C8B-B14F-4D97-AF65-F5344CB8AC3E}">
        <p14:creationId xmlns:p14="http://schemas.microsoft.com/office/powerpoint/2010/main" val="22446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874907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Socket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의 여러 정의  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in TCP/IP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080145" y="2040987"/>
            <a:ext cx="10505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인터넷 상에 존재하는 각 </a:t>
            </a:r>
            <a:r>
              <a:rPr lang="en-US" altLang="ko-KR" sz="2800" dirty="0"/>
              <a:t>port</a:t>
            </a:r>
            <a:r>
              <a:rPr lang="ko-KR" altLang="en-US" sz="2800" dirty="0"/>
              <a:t>를 </a:t>
            </a:r>
            <a:r>
              <a:rPr lang="ko-KR" altLang="en-US" sz="2800" dirty="0" err="1"/>
              <a:t>유니크하게</a:t>
            </a:r>
            <a:r>
              <a:rPr lang="ko-KR" altLang="en-US" sz="2800" dirty="0"/>
              <a:t> 식별하기 위한 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D981C-733A-16C7-395F-DFC2EBBEBA2B}"/>
              </a:ext>
            </a:extLst>
          </p:cNvPr>
          <p:cNvSpPr txBox="1"/>
          <p:nvPr/>
        </p:nvSpPr>
        <p:spPr>
          <a:xfrm>
            <a:off x="1219994" y="3039249"/>
            <a:ext cx="1050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이런 이유로 확장해서 생각하면 소켓 </a:t>
            </a:r>
            <a:r>
              <a:rPr lang="en-US" altLang="ko-KR" sz="2800" dirty="0"/>
              <a:t>= </a:t>
            </a:r>
            <a:r>
              <a:rPr lang="ko-KR" altLang="en-US" sz="2800" dirty="0"/>
              <a:t>포트 가 </a:t>
            </a:r>
            <a:r>
              <a:rPr lang="ko-KR" altLang="en-US" sz="2800" dirty="0" err="1"/>
              <a:t>되는거다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즉 각각의 소켓은 인터넷 상에서 고유</a:t>
            </a:r>
            <a:r>
              <a:rPr lang="en-US" altLang="ko-KR" sz="2800" dirty="0"/>
              <a:t>(unique)</a:t>
            </a:r>
            <a:r>
              <a:rPr lang="ko-KR" altLang="en-US" sz="2800" dirty="0"/>
              <a:t>해야 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1885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11040457" cy="1307110"/>
          </a:xfrm>
        </p:spPr>
        <p:txBody>
          <a:bodyPr anchor="t">
            <a:normAutofit fontScale="90000"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그럼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Connection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을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Socket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의 관점으로 본다면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080145" y="2040987"/>
            <a:ext cx="105058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각 </a:t>
            </a:r>
            <a:r>
              <a:rPr lang="en-US" altLang="ko-KR" sz="2800" dirty="0"/>
              <a:t>Connection</a:t>
            </a:r>
            <a:r>
              <a:rPr lang="ko-KR" altLang="en-US" sz="2800" dirty="0"/>
              <a:t>을 고유하게 식별 할 수 있어야 한다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한 쌍의 </a:t>
            </a:r>
            <a:r>
              <a:rPr lang="en-US" altLang="ko-KR" sz="2800" dirty="0"/>
              <a:t>Socket</a:t>
            </a:r>
            <a:r>
              <a:rPr lang="ko-KR" altLang="en-US" sz="2800" dirty="0"/>
              <a:t>은 </a:t>
            </a:r>
            <a:r>
              <a:rPr lang="en-US" altLang="ko-KR" sz="2800" dirty="0"/>
              <a:t>connection</a:t>
            </a:r>
            <a:r>
              <a:rPr lang="ko-KR" altLang="en-US" sz="2800" dirty="0"/>
              <a:t>을 고유하게 식별한다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즉</a:t>
            </a:r>
            <a:endParaRPr lang="en-US" altLang="ko-KR" sz="2800" dirty="0"/>
          </a:p>
          <a:p>
            <a:r>
              <a:rPr lang="en-US" altLang="ko-KR" sz="2800" dirty="0"/>
              <a:t> &lt;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 internet </a:t>
            </a:r>
            <a:r>
              <a:rPr lang="en-US" altLang="ko-KR" sz="2800" dirty="0" err="1"/>
              <a:t>addr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 port, </a:t>
            </a:r>
            <a:r>
              <a:rPr lang="en-US" altLang="ko-KR" sz="2800" dirty="0" err="1"/>
              <a:t>dst</a:t>
            </a:r>
            <a:r>
              <a:rPr lang="en-US" altLang="ko-KR" sz="2800" dirty="0"/>
              <a:t> internet </a:t>
            </a:r>
            <a:r>
              <a:rPr lang="en-US" altLang="ko-KR" sz="2800" dirty="0" err="1"/>
              <a:t>addr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dst</a:t>
            </a:r>
            <a:r>
              <a:rPr lang="en-US" altLang="ko-KR" sz="2800" dirty="0"/>
              <a:t> port&gt;</a:t>
            </a:r>
          </a:p>
          <a:p>
            <a:r>
              <a:rPr lang="ko-KR" altLang="en-US" sz="2800" dirty="0" err="1"/>
              <a:t>를</a:t>
            </a:r>
            <a:r>
              <a:rPr lang="ko-KR" altLang="en-US" sz="2800" dirty="0"/>
              <a:t> 통해 </a:t>
            </a:r>
            <a:r>
              <a:rPr lang="en-US" altLang="ko-KR" sz="2800" dirty="0"/>
              <a:t>Connection</a:t>
            </a:r>
            <a:r>
              <a:rPr lang="ko-KR" altLang="en-US" sz="2800" dirty="0"/>
              <a:t>을 식별 할 수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56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11040457" cy="1307110"/>
          </a:xfrm>
        </p:spPr>
        <p:txBody>
          <a:bodyPr anchor="t">
            <a:normAutofit fontScale="90000"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그럼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Socket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을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Connection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의 관점으로 본다면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080145" y="2040987"/>
            <a:ext cx="1050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하나의 소켓은 동시에 여러 </a:t>
            </a:r>
            <a:r>
              <a:rPr lang="en-US" altLang="ko-KR" sz="2800" dirty="0"/>
              <a:t>Connection</a:t>
            </a:r>
            <a:r>
              <a:rPr lang="ko-KR" altLang="en-US" sz="2800" dirty="0"/>
              <a:t>에 사용 될 수 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(1:N </a:t>
            </a:r>
            <a:r>
              <a:rPr lang="ko-KR" altLang="en-US" sz="2800" dirty="0"/>
              <a:t>프로세스의 연결을 생각</a:t>
            </a:r>
            <a:r>
              <a:rPr lang="en-US" altLang="ko-KR" sz="2800" dirty="0"/>
              <a:t>. </a:t>
            </a:r>
            <a:r>
              <a:rPr lang="ko-KR" altLang="en-US" sz="2800" dirty="0"/>
              <a:t>그럼 </a:t>
            </a:r>
            <a:r>
              <a:rPr lang="en-US" altLang="ko-KR" sz="2800" dirty="0"/>
              <a:t>1</a:t>
            </a:r>
            <a:r>
              <a:rPr lang="ko-KR" altLang="en-US" sz="2800" dirty="0"/>
              <a:t>의 소켓은 여러 </a:t>
            </a:r>
            <a:r>
              <a:rPr lang="en-US" altLang="ko-KR" sz="2800" dirty="0"/>
              <a:t>conn</a:t>
            </a:r>
            <a:r>
              <a:rPr lang="ko-KR" altLang="en-US" sz="2800" dirty="0"/>
              <a:t>에 사용된다</a:t>
            </a:r>
            <a:r>
              <a:rPr lang="en-US" altLang="ko-KR" sz="2800" dirty="0"/>
              <a:t>.)</a:t>
            </a:r>
          </a:p>
          <a:p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965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프로토콜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336E1A-CED2-26EE-CBC5-43C388D36D32}"/>
              </a:ext>
            </a:extLst>
          </p:cNvPr>
          <p:cNvSpPr txBox="1">
            <a:spLocks/>
          </p:cNvSpPr>
          <p:nvPr/>
        </p:nvSpPr>
        <p:spPr>
          <a:xfrm>
            <a:off x="846744" y="1724415"/>
            <a:ext cx="11077526" cy="448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통신을 하려면 서로 같은 방법으로 통신을 해야 한다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.</a:t>
            </a: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이렇게 </a:t>
            </a: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통신에 사용되는 약속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을 </a:t>
            </a: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프로토콜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이라고 한다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.</a:t>
            </a: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그런데 기술 발달로 시스템이 매번 변하는 상황에서 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  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어떻게 프로토콜을 설정 하는지가 중요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그래서 아주 기가 막힌 방법을 생각하게 되는데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…</a:t>
            </a: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ko-KR" altLang="en-US" sz="3600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0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1104045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발을 살짝 담가보자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.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080145" y="2040987"/>
            <a:ext cx="105058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아니 나는 데이터가 유실되든 상관 없어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Internet Protocol</a:t>
            </a:r>
            <a:r>
              <a:rPr lang="ko-KR" altLang="en-US" sz="2800" dirty="0"/>
              <a:t>처럼 </a:t>
            </a:r>
            <a:endParaRPr lang="en-US" altLang="ko-KR" sz="2800" dirty="0"/>
          </a:p>
          <a:p>
            <a:r>
              <a:rPr lang="ko-KR" altLang="en-US" sz="2800" dirty="0"/>
              <a:t>유실 순서 여부에 상관없이 받는 방법이 있을까</a:t>
            </a:r>
            <a:r>
              <a:rPr lang="en-US" altLang="ko-KR" sz="2800" dirty="0"/>
              <a:t>..?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그게 바로 </a:t>
            </a:r>
            <a:r>
              <a:rPr lang="en-US" altLang="ko-KR" sz="2800" dirty="0"/>
              <a:t>User Datagram Protocol</a:t>
            </a:r>
          </a:p>
          <a:p>
            <a:r>
              <a:rPr lang="en-US" altLang="ko-KR" sz="2800" dirty="0"/>
              <a:t>UDP</a:t>
            </a:r>
            <a:r>
              <a:rPr lang="ko-KR" altLang="en-US" sz="2800" dirty="0"/>
              <a:t>다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965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1104045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UDP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015599" y="1570575"/>
            <a:ext cx="105058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Connectionless</a:t>
            </a:r>
            <a:r>
              <a:rPr lang="ko-KR" altLang="en-US" sz="2800" dirty="0"/>
              <a:t> </a:t>
            </a:r>
            <a:r>
              <a:rPr lang="en-US" altLang="ko-KR" sz="2800" dirty="0"/>
              <a:t>:</a:t>
            </a:r>
            <a:r>
              <a:rPr lang="ko-KR" altLang="en-US" sz="2800" dirty="0"/>
              <a:t> 연결</a:t>
            </a:r>
            <a:r>
              <a:rPr lang="en-US" altLang="ko-KR" sz="2800" dirty="0"/>
              <a:t>? </a:t>
            </a:r>
            <a:r>
              <a:rPr lang="ko-KR" altLang="en-US" sz="2800" dirty="0"/>
              <a:t>안함 바로 진행시켜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그럼 연결이 </a:t>
            </a:r>
            <a:r>
              <a:rPr lang="ko-KR" altLang="en-US" sz="2800" dirty="0" err="1"/>
              <a:t>없으니깐</a:t>
            </a:r>
            <a:r>
              <a:rPr lang="ko-KR" altLang="en-US" sz="2800" dirty="0"/>
              <a:t> 여기서 소켓은 어떻게 </a:t>
            </a:r>
            <a:r>
              <a:rPr lang="ko-KR" altLang="en-US" sz="2800" dirty="0" err="1"/>
              <a:t>되는거지</a:t>
            </a:r>
            <a:r>
              <a:rPr lang="en-US" altLang="ko-KR" sz="2800" dirty="0"/>
              <a:t>?</a:t>
            </a:r>
          </a:p>
          <a:p>
            <a:r>
              <a:rPr lang="en-US" altLang="ko-KR" sz="2800" dirty="0"/>
              <a:t>&gt;&gt;</a:t>
            </a:r>
            <a:r>
              <a:rPr lang="ko-KR" altLang="en-US" sz="2800" dirty="0"/>
              <a:t> 원래는 </a:t>
            </a:r>
            <a:r>
              <a:rPr lang="en-US" altLang="ko-KR" sz="2800" dirty="0"/>
              <a:t>UDP</a:t>
            </a:r>
            <a:r>
              <a:rPr lang="ko-KR" altLang="en-US" sz="2800" dirty="0"/>
              <a:t>표준</a:t>
            </a:r>
            <a:r>
              <a:rPr lang="en-US" altLang="ko-KR" sz="2800" dirty="0"/>
              <a:t>(RFC 768)</a:t>
            </a:r>
            <a:r>
              <a:rPr lang="ko-KR" altLang="en-US" sz="2800" dirty="0"/>
              <a:t>을 보면 </a:t>
            </a:r>
            <a:r>
              <a:rPr lang="en-US" altLang="ko-KR" sz="2800" dirty="0"/>
              <a:t>socket</a:t>
            </a:r>
            <a:r>
              <a:rPr lang="ko-KR" altLang="en-US" sz="2800" dirty="0"/>
              <a:t>이라는 단어가 아예 등장 안 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사실 소켓은 </a:t>
            </a:r>
            <a:r>
              <a:rPr lang="en-US" altLang="ko-KR" sz="2800" dirty="0"/>
              <a:t>Port</a:t>
            </a:r>
            <a:r>
              <a:rPr lang="ko-KR" altLang="en-US" sz="2800" dirty="0"/>
              <a:t>를 인터넷에서 식별하기 위해 사용 된 것이므로</a:t>
            </a:r>
            <a:endParaRPr lang="en-US" altLang="ko-KR" sz="2800" dirty="0"/>
          </a:p>
          <a:p>
            <a:r>
              <a:rPr lang="en-US" altLang="ko-KR" sz="2800" dirty="0"/>
              <a:t>Port</a:t>
            </a:r>
            <a:r>
              <a:rPr lang="ko-KR" altLang="en-US" sz="2800" dirty="0"/>
              <a:t>자체를 </a:t>
            </a:r>
            <a:r>
              <a:rPr lang="en-US" altLang="ko-KR" sz="2800" dirty="0" err="1"/>
              <a:t>Udp</a:t>
            </a:r>
            <a:r>
              <a:rPr lang="ko-KR" altLang="en-US" sz="2800" dirty="0"/>
              <a:t>에서도 쓸 수 있다</a:t>
            </a:r>
            <a:r>
              <a:rPr lang="en-US" altLang="ko-KR" sz="2800" dirty="0"/>
              <a:t>. </a:t>
            </a:r>
            <a:r>
              <a:rPr lang="ko-KR" altLang="en-US" sz="2800" dirty="0"/>
              <a:t>물론 식별을 위해 추가 작업을 </a:t>
            </a:r>
            <a:r>
              <a:rPr lang="ko-KR" altLang="en-US" sz="2800" dirty="0" err="1"/>
              <a:t>해야겠지만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그래서 그냥 </a:t>
            </a:r>
            <a:r>
              <a:rPr lang="en-US" altLang="ko-KR" sz="2800" dirty="0" err="1"/>
              <a:t>udp</a:t>
            </a:r>
            <a:r>
              <a:rPr lang="ko-KR" altLang="en-US" sz="2800" dirty="0"/>
              <a:t>를 쓰면서 자연스럽게 </a:t>
            </a:r>
            <a:r>
              <a:rPr lang="en-US" altLang="ko-KR" sz="2800" dirty="0"/>
              <a:t>socket</a:t>
            </a:r>
            <a:r>
              <a:rPr lang="ko-KR" altLang="en-US" sz="2800" dirty="0"/>
              <a:t>을 쓰게 되었다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749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3" y="645259"/>
            <a:ext cx="11040457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결국 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Socket in </a:t>
            </a:r>
            <a:r>
              <a:rPr lang="en-US" altLang="ko-KR" kern="1600" dirty="0" err="1">
                <a:latin typeface="+mn-lt"/>
                <a:ea typeface="다음_Regular" panose="02000603060000000000" pitchFamily="2" charset="-127"/>
              </a:rPr>
              <a:t>Tcp</a:t>
            </a: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/Ip stack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은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ADB3C-9B49-2EE8-2C9B-F83D1C2CCF75}"/>
              </a:ext>
            </a:extLst>
          </p:cNvPr>
          <p:cNvSpPr txBox="1"/>
          <p:nvPr/>
        </p:nvSpPr>
        <p:spPr>
          <a:xfrm>
            <a:off x="1114050" y="2075875"/>
            <a:ext cx="105058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즉 </a:t>
            </a:r>
            <a:r>
              <a:rPr lang="en-US" altLang="ko-KR" sz="2800" dirty="0" err="1"/>
              <a:t>udp</a:t>
            </a:r>
            <a:r>
              <a:rPr lang="ko-KR" altLang="en-US" sz="2800" dirty="0"/>
              <a:t>에서도 소켓이란 개념을 쓰게 </a:t>
            </a:r>
            <a:r>
              <a:rPr lang="ko-KR" altLang="en-US" sz="2800" dirty="0" err="1"/>
              <a:t>되니깐</a:t>
            </a:r>
            <a:r>
              <a:rPr lang="ko-KR" altLang="en-US" sz="2800" dirty="0"/>
              <a:t> </a:t>
            </a:r>
            <a:r>
              <a:rPr lang="en-US" altLang="ko-KR" sz="2800" dirty="0" err="1"/>
              <a:t>ip+port</a:t>
            </a:r>
            <a:r>
              <a:rPr lang="ko-KR" altLang="en-US" sz="2800" dirty="0"/>
              <a:t>만으로는 고유하게 식별이 안된다</a:t>
            </a:r>
            <a:r>
              <a:rPr lang="en-US" altLang="ko-KR" sz="2800" dirty="0"/>
              <a:t>. </a:t>
            </a:r>
            <a:r>
              <a:rPr lang="ko-KR" altLang="en-US" sz="2800" dirty="0"/>
              <a:t>따라서</a:t>
            </a:r>
            <a:endParaRPr lang="en-US" altLang="ko-KR" sz="2800" dirty="0"/>
          </a:p>
          <a:p>
            <a:endParaRPr lang="en-US" altLang="ko-KR" sz="2800" dirty="0"/>
          </a:p>
          <a:p>
            <a:pPr algn="ctr"/>
            <a:r>
              <a:rPr lang="en-US" altLang="ko-KR" sz="3600" dirty="0"/>
              <a:t>&lt;Protocol, IP address, port number&gt; </a:t>
            </a:r>
          </a:p>
          <a:p>
            <a:endParaRPr lang="en-US" altLang="ko-KR" sz="2800" dirty="0"/>
          </a:p>
          <a:p>
            <a:r>
              <a:rPr lang="ko-KR" altLang="en-US" sz="2800" dirty="0" err="1"/>
              <a:t>를</a:t>
            </a:r>
            <a:r>
              <a:rPr lang="ko-KR" altLang="en-US" sz="2800" dirty="0"/>
              <a:t> 이용하여 고유하게 인터넷 상의 프로세스를 식별한다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1808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543" y="2094254"/>
            <a:ext cx="6505526" cy="1307110"/>
          </a:xfrm>
        </p:spPr>
        <p:txBody>
          <a:bodyPr anchor="t">
            <a:normAutofit fontScale="90000"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sz="8000" kern="1600" dirty="0">
                <a:latin typeface="+mn-lt"/>
                <a:ea typeface="다음_Regular" panose="02000603060000000000" pitchFamily="2" charset="-127"/>
              </a:rPr>
              <a:t>끝</a:t>
            </a:r>
            <a:r>
              <a:rPr lang="en-US" altLang="ko-KR" sz="8000" kern="1600" dirty="0">
                <a:latin typeface="+mn-lt"/>
                <a:ea typeface="다음_Regular" panose="02000603060000000000" pitchFamily="2" charset="-127"/>
              </a:rPr>
              <a:t>!</a:t>
            </a:r>
            <a:endParaRPr lang="ko-KR" altLang="en-US" sz="80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DDE36E1-C35C-A85E-707C-FFDE71EA3857}"/>
              </a:ext>
            </a:extLst>
          </p:cNvPr>
          <p:cNvSpPr txBox="1">
            <a:spLocks/>
          </p:cNvSpPr>
          <p:nvPr/>
        </p:nvSpPr>
        <p:spPr>
          <a:xfrm>
            <a:off x="857502" y="3581400"/>
            <a:ext cx="10323764" cy="4090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00000"/>
              </a:lnSpc>
            </a:pPr>
            <a:r>
              <a:rPr lang="en-US" altLang="ko-KR" kern="1600" dirty="0" err="1">
                <a:latin typeface="+mn-lt"/>
                <a:ea typeface="나눔고딕" panose="020D0604000000000000" pitchFamily="50" charset="-127"/>
              </a:rPr>
              <a:t>Tcp</a:t>
            </a: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/</a:t>
            </a:r>
            <a:r>
              <a:rPr lang="en-US" altLang="ko-KR" kern="1600" dirty="0" err="1">
                <a:latin typeface="+mn-lt"/>
                <a:ea typeface="나눔고딕" panose="020D0604000000000000" pitchFamily="50" charset="-127"/>
              </a:rPr>
              <a:t>udp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원리</a:t>
            </a: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, handshake,  </a:t>
            </a:r>
            <a:r>
              <a:rPr lang="en-US" altLang="ko-KR" kern="1600" dirty="0" err="1">
                <a:latin typeface="+mn-lt"/>
                <a:ea typeface="나눔고딕" panose="020D0604000000000000" pitchFamily="50" charset="-127"/>
              </a:rPr>
              <a:t>ip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주소체계</a:t>
            </a: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,</a:t>
            </a:r>
          </a:p>
          <a:p>
            <a:pPr algn="ctr"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http, </a:t>
            </a:r>
            <a:r>
              <a:rPr lang="en-US" altLang="ko-KR" kern="1600" dirty="0" err="1">
                <a:latin typeface="+mn-lt"/>
                <a:ea typeface="나눔고딕" panose="020D0604000000000000" pitchFamily="50" charset="-127"/>
              </a:rPr>
              <a:t>ssl</a:t>
            </a: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 </a:t>
            </a:r>
            <a:r>
              <a:rPr lang="ko-KR" altLang="en-US" kern="1600" dirty="0">
                <a:latin typeface="+mn-lt"/>
                <a:ea typeface="나눔고딕" panose="020D0604000000000000" pitchFamily="50" charset="-127"/>
              </a:rPr>
              <a:t>등은 다음에</a:t>
            </a:r>
            <a:r>
              <a:rPr lang="en-US" altLang="ko-KR" kern="1600" dirty="0">
                <a:latin typeface="+mn-lt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88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423" y="984744"/>
            <a:ext cx="6505526" cy="1307110"/>
          </a:xfrm>
        </p:spPr>
        <p:txBody>
          <a:bodyPr anchor="t">
            <a:normAutofit fontScale="90000"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sz="8000" kern="1600" dirty="0">
                <a:latin typeface="+mn-lt"/>
                <a:ea typeface="다음_Regular" panose="02000603060000000000" pitchFamily="2" charset="-127"/>
              </a:rPr>
              <a:t>출처</a:t>
            </a:r>
            <a:endParaRPr lang="ko-KR" altLang="en-US" sz="8000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DDE36E1-C35C-A85E-707C-FFDE71EA3857}"/>
              </a:ext>
            </a:extLst>
          </p:cNvPr>
          <p:cNvSpPr txBox="1">
            <a:spLocks/>
          </p:cNvSpPr>
          <p:nvPr/>
        </p:nvSpPr>
        <p:spPr>
          <a:xfrm>
            <a:off x="857502" y="3581400"/>
            <a:ext cx="10323764" cy="4090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00000"/>
              </a:lnSpc>
            </a:pP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AutoShape 2" descr="소크라테스 - 나무위키">
            <a:extLst>
              <a:ext uri="{FF2B5EF4-FFF2-40B4-BE49-F238E27FC236}">
                <a16:creationId xmlns:a16="http://schemas.microsoft.com/office/drawing/2014/main" id="{2CBC4C69-BABA-F0AC-011B-3E8095870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87795" cy="42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external/media1....">
            <a:extLst>
              <a:ext uri="{FF2B5EF4-FFF2-40B4-BE49-F238E27FC236}">
                <a16:creationId xmlns:a16="http://schemas.microsoft.com/office/drawing/2014/main" id="{E3DA7D62-04DB-4172-B2A8-2A4A4A5A0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F6F35FF-6827-51D5-4D8E-C20BBD3763A4}"/>
              </a:ext>
            </a:extLst>
          </p:cNvPr>
          <p:cNvSpPr txBox="1">
            <a:spLocks/>
          </p:cNvSpPr>
          <p:nvPr/>
        </p:nvSpPr>
        <p:spPr>
          <a:xfrm>
            <a:off x="2690834" y="2775444"/>
            <a:ext cx="7804445" cy="26703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나눔고딕" panose="020D0604000000000000" pitchFamily="50" charset="-127"/>
                <a:hlinkClick r:id="rId4"/>
              </a:rPr>
              <a:t>https://www.youtube.com/watch?v=X73Jl2nsqiE&amp;t=1214s</a:t>
            </a: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  <a:hlinkClick r:id="rId5"/>
              </a:rPr>
              <a:t>https://www.youtube.com/watch?v=K9L9YZhEjC0&amp;t=1662s</a:t>
            </a:r>
            <a:endParaRPr lang="en-US" altLang="ko-KR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https://www.youtube.com/watch?v=JDh_lzHO_CA</a:t>
            </a:r>
          </a:p>
          <a:p>
            <a:pPr fontAlgn="base">
              <a:lnSpc>
                <a:spcPct val="100000"/>
              </a:lnSpc>
            </a:pPr>
            <a:endParaRPr lang="en-US" altLang="ko-KR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58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기가 막힌 방법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336E1A-CED2-26EE-CBC5-43C388D36D32}"/>
              </a:ext>
            </a:extLst>
          </p:cNvPr>
          <p:cNvSpPr txBox="1">
            <a:spLocks/>
          </p:cNvSpPr>
          <p:nvPr/>
        </p:nvSpPr>
        <p:spPr>
          <a:xfrm>
            <a:off x="846744" y="1724415"/>
            <a:ext cx="11077526" cy="448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추상화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 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(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짬 때리기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)</a:t>
            </a: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복잡한 내용은 숨기자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. ex)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일단 이런 기능이 있다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~</a:t>
            </a:r>
          </a:p>
          <a:p>
            <a:pPr fontAlgn="base">
              <a:lnSpc>
                <a:spcPct val="100000"/>
              </a:lnSpc>
            </a:pP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추상화된 내용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-&gt; 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또 추상화</a:t>
            </a: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이렇게 되면 자연스럽게 </a:t>
            </a: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계층화</a:t>
            </a: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가 된다</a:t>
            </a:r>
            <a:r>
              <a:rPr lang="en-US" altLang="ko-KR" sz="3600" kern="1600" dirty="0">
                <a:latin typeface="+mn-lt"/>
                <a:ea typeface="나눔고딕" panose="020D0604000000000000" pitchFamily="50" charset="-127"/>
              </a:rPr>
              <a:t>. </a:t>
            </a:r>
          </a:p>
          <a:p>
            <a:pPr fontAlgn="base">
              <a:lnSpc>
                <a:spcPct val="100000"/>
              </a:lnSpc>
            </a:pPr>
            <a:endParaRPr lang="en-US" altLang="ko-KR" sz="36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ko-KR" altLang="en-US" sz="3600" kern="1600" dirty="0">
                <a:latin typeface="+mn-lt"/>
                <a:ea typeface="나눔고딕" panose="020D0604000000000000" pitchFamily="50" charset="-127"/>
              </a:rPr>
              <a:t>따라서 </a:t>
            </a: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통신 프로토콜 </a:t>
            </a:r>
            <a:r>
              <a:rPr lang="en-US" altLang="ko-KR" sz="3600" b="1" kern="1600" dirty="0">
                <a:latin typeface="+mn-lt"/>
                <a:ea typeface="나눔고딕" panose="020D0604000000000000" pitchFamily="50" charset="-127"/>
              </a:rPr>
              <a:t>: </a:t>
            </a:r>
            <a:r>
              <a:rPr lang="ko-KR" altLang="en-US" sz="3600" b="1" kern="1600" dirty="0">
                <a:latin typeface="+mn-lt"/>
                <a:ea typeface="나눔고딕" panose="020D0604000000000000" pitchFamily="50" charset="-127"/>
              </a:rPr>
              <a:t>여러 계층으로 정의</a:t>
            </a:r>
            <a:endParaRPr lang="en-US" altLang="ko-KR" sz="3600" b="1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프로토콜의 특징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336E1A-CED2-26EE-CBC5-43C388D36D32}"/>
              </a:ext>
            </a:extLst>
          </p:cNvPr>
          <p:cNvSpPr txBox="1">
            <a:spLocks/>
          </p:cNvSpPr>
          <p:nvPr/>
        </p:nvSpPr>
        <p:spPr>
          <a:xfrm>
            <a:off x="6598821" y="2194204"/>
            <a:ext cx="5659186" cy="3998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2</a:t>
            </a: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개의 인터페이스를 가진다</a:t>
            </a: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. </a:t>
            </a:r>
          </a:p>
          <a:p>
            <a:pPr fontAlgn="base">
              <a:lnSpc>
                <a:spcPct val="100000"/>
              </a:lnSpc>
            </a:pP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marL="742950" indent="-742950" fontAlgn="base">
              <a:lnSpc>
                <a:spcPct val="100000"/>
              </a:lnSpc>
              <a:buAutoNum type="arabicPeriod"/>
            </a:pP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서비스 인터페이스</a:t>
            </a: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해당 프로토콜의 작업 정의</a:t>
            </a: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2. </a:t>
            </a: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동료 인터페이스</a:t>
            </a:r>
            <a:endParaRPr lang="en-US" altLang="ko-KR" sz="28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 - </a:t>
            </a: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통신 대상의 같은 계층 프로토콜과 교환하는</a:t>
            </a:r>
            <a:r>
              <a:rPr lang="en-US" altLang="ko-KR" sz="2800" kern="1600" dirty="0">
                <a:latin typeface="+mn-lt"/>
                <a:ea typeface="나눔고딕" panose="020D0604000000000000" pitchFamily="50" charset="-127"/>
              </a:rPr>
              <a:t> </a:t>
            </a:r>
            <a:r>
              <a:rPr lang="ko-KR" altLang="en-US" sz="2800" kern="1600" dirty="0">
                <a:latin typeface="+mn-lt"/>
                <a:ea typeface="나눔고딕" panose="020D0604000000000000" pitchFamily="50" charset="-127"/>
              </a:rPr>
              <a:t>메시지 정의 </a:t>
            </a:r>
            <a:r>
              <a:rPr lang="en-US" altLang="ko-KR" sz="100" kern="1600" dirty="0">
                <a:ea typeface="나눔고딕" panose="020D0604000000000000" pitchFamily="50" charset="-127"/>
              </a:rPr>
              <a:t> </a:t>
            </a:r>
            <a:endParaRPr lang="en-US" altLang="ko-KR" sz="100" kern="1600" dirty="0">
              <a:latin typeface="+mn-lt"/>
              <a:ea typeface="나눔고딕" panose="020D0604000000000000" pitchFamily="50" charset="-127"/>
            </a:endParaRPr>
          </a:p>
          <a:p>
            <a:pPr fontAlgn="base">
              <a:lnSpc>
                <a:spcPct val="100000"/>
              </a:lnSpc>
            </a:pPr>
            <a:endParaRPr lang="ko-KR" altLang="en-US" sz="2800" kern="1600" dirty="0">
              <a:latin typeface="+mn-lt"/>
              <a:ea typeface="나눔고딕" panose="020D0604000000000000" pitchFamily="50" charset="-127"/>
            </a:endParaRPr>
          </a:p>
        </p:txBody>
      </p:sp>
      <p:grpSp>
        <p:nvGrpSpPr>
          <p:cNvPr id="4" name="Group 58">
            <a:extLst>
              <a:ext uri="{FF2B5EF4-FFF2-40B4-BE49-F238E27FC236}">
                <a16:creationId xmlns:a16="http://schemas.microsoft.com/office/drawing/2014/main" id="{D655A633-03DA-8306-BCF4-40131E05189A}"/>
              </a:ext>
            </a:extLst>
          </p:cNvPr>
          <p:cNvGrpSpPr>
            <a:grpSpLocks/>
          </p:cNvGrpSpPr>
          <p:nvPr/>
        </p:nvGrpSpPr>
        <p:grpSpPr bwMode="auto">
          <a:xfrm>
            <a:off x="282150" y="1684924"/>
            <a:ext cx="6034522" cy="5089864"/>
            <a:chOff x="1305" y="1158"/>
            <a:chExt cx="3137" cy="1729"/>
          </a:xfrm>
        </p:grpSpPr>
        <p:sp>
          <p:nvSpPr>
            <p:cNvPr id="6" name="Freeform 59">
              <a:extLst>
                <a:ext uri="{FF2B5EF4-FFF2-40B4-BE49-F238E27FC236}">
                  <a16:creationId xmlns:a16="http://schemas.microsoft.com/office/drawing/2014/main" id="{0779AADD-F6AD-4F03-D5DA-01BA8A422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" y="1158"/>
              <a:ext cx="975" cy="1694"/>
            </a:xfrm>
            <a:custGeom>
              <a:avLst/>
              <a:gdLst>
                <a:gd name="T0" fmla="*/ 0 w 975"/>
                <a:gd name="T1" fmla="*/ 0 h 1694"/>
                <a:gd name="T2" fmla="*/ 975 w 975"/>
                <a:gd name="T3" fmla="*/ 3 h 1694"/>
                <a:gd name="T4" fmla="*/ 975 w 975"/>
                <a:gd name="T5" fmla="*/ 1694 h 1694"/>
                <a:gd name="T6" fmla="*/ 3 w 975"/>
                <a:gd name="T7" fmla="*/ 1694 h 1694"/>
                <a:gd name="T8" fmla="*/ 3 w 975"/>
                <a:gd name="T9" fmla="*/ 3 h 1694"/>
                <a:gd name="T10" fmla="*/ 3 w 975"/>
                <a:gd name="T11" fmla="*/ 3 h 1694"/>
                <a:gd name="T12" fmla="*/ 0 w 975"/>
                <a:gd name="T13" fmla="*/ 0 h 16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75"/>
                <a:gd name="T22" fmla="*/ 0 h 1694"/>
                <a:gd name="T23" fmla="*/ 975 w 975"/>
                <a:gd name="T24" fmla="*/ 1694 h 16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75" h="1694">
                  <a:moveTo>
                    <a:pt x="0" y="0"/>
                  </a:moveTo>
                  <a:lnTo>
                    <a:pt x="975" y="3"/>
                  </a:lnTo>
                  <a:lnTo>
                    <a:pt x="975" y="1694"/>
                  </a:lnTo>
                  <a:lnTo>
                    <a:pt x="3" y="169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BDACE784-3CD0-D402-C26B-08D92BFA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" y="1158"/>
              <a:ext cx="975" cy="1694"/>
            </a:xfrm>
            <a:custGeom>
              <a:avLst/>
              <a:gdLst>
                <a:gd name="T0" fmla="*/ 0 w 975"/>
                <a:gd name="T1" fmla="*/ 0 h 1694"/>
                <a:gd name="T2" fmla="*/ 975 w 975"/>
                <a:gd name="T3" fmla="*/ 3 h 1694"/>
                <a:gd name="T4" fmla="*/ 975 w 975"/>
                <a:gd name="T5" fmla="*/ 1694 h 1694"/>
                <a:gd name="T6" fmla="*/ 3 w 975"/>
                <a:gd name="T7" fmla="*/ 1694 h 1694"/>
                <a:gd name="T8" fmla="*/ 3 w 975"/>
                <a:gd name="T9" fmla="*/ 3 h 1694"/>
                <a:gd name="T10" fmla="*/ 3 w 975"/>
                <a:gd name="T11" fmla="*/ 3 h 1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75"/>
                <a:gd name="T19" fmla="*/ 0 h 1694"/>
                <a:gd name="T20" fmla="*/ 975 w 975"/>
                <a:gd name="T21" fmla="*/ 1694 h 1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75" h="1694">
                  <a:moveTo>
                    <a:pt x="0" y="0"/>
                  </a:moveTo>
                  <a:lnTo>
                    <a:pt x="975" y="3"/>
                  </a:lnTo>
                  <a:lnTo>
                    <a:pt x="975" y="1694"/>
                  </a:lnTo>
                  <a:lnTo>
                    <a:pt x="3" y="1694"/>
                  </a:lnTo>
                  <a:lnTo>
                    <a:pt x="3" y="3"/>
                  </a:lnTo>
                </a:path>
              </a:pathLst>
            </a:custGeom>
            <a:noFill/>
            <a:ln w="19050">
              <a:solidFill>
                <a:srgbClr val="CC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61">
              <a:extLst>
                <a:ext uri="{FF2B5EF4-FFF2-40B4-BE49-F238E27FC236}">
                  <a16:creationId xmlns:a16="http://schemas.microsoft.com/office/drawing/2014/main" id="{4208C210-D9DB-9032-E9F0-44AF1FB1B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1193"/>
              <a:ext cx="975" cy="1694"/>
            </a:xfrm>
            <a:custGeom>
              <a:avLst/>
              <a:gdLst>
                <a:gd name="T0" fmla="*/ 0 w 975"/>
                <a:gd name="T1" fmla="*/ 0 h 1694"/>
                <a:gd name="T2" fmla="*/ 975 w 975"/>
                <a:gd name="T3" fmla="*/ 3 h 1694"/>
                <a:gd name="T4" fmla="*/ 975 w 975"/>
                <a:gd name="T5" fmla="*/ 1694 h 1694"/>
                <a:gd name="T6" fmla="*/ 0 w 975"/>
                <a:gd name="T7" fmla="*/ 1694 h 1694"/>
                <a:gd name="T8" fmla="*/ 0 w 975"/>
                <a:gd name="T9" fmla="*/ 3 h 1694"/>
                <a:gd name="T10" fmla="*/ 0 w 975"/>
                <a:gd name="T11" fmla="*/ 3 h 1694"/>
                <a:gd name="T12" fmla="*/ 0 w 975"/>
                <a:gd name="T13" fmla="*/ 0 h 16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75"/>
                <a:gd name="T22" fmla="*/ 0 h 1694"/>
                <a:gd name="T23" fmla="*/ 975 w 975"/>
                <a:gd name="T24" fmla="*/ 1694 h 16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75" h="1694">
                  <a:moveTo>
                    <a:pt x="0" y="0"/>
                  </a:moveTo>
                  <a:lnTo>
                    <a:pt x="975" y="3"/>
                  </a:lnTo>
                  <a:lnTo>
                    <a:pt x="975" y="1694"/>
                  </a:lnTo>
                  <a:lnTo>
                    <a:pt x="0" y="169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3B258E7A-265B-7ED9-357A-0D8FD8B78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" y="1158"/>
              <a:ext cx="975" cy="1694"/>
            </a:xfrm>
            <a:custGeom>
              <a:avLst/>
              <a:gdLst>
                <a:gd name="T0" fmla="*/ 0 w 975"/>
                <a:gd name="T1" fmla="*/ 0 h 1694"/>
                <a:gd name="T2" fmla="*/ 975 w 975"/>
                <a:gd name="T3" fmla="*/ 3 h 1694"/>
                <a:gd name="T4" fmla="*/ 975 w 975"/>
                <a:gd name="T5" fmla="*/ 1694 h 1694"/>
                <a:gd name="T6" fmla="*/ 0 w 975"/>
                <a:gd name="T7" fmla="*/ 1694 h 1694"/>
                <a:gd name="T8" fmla="*/ 0 w 975"/>
                <a:gd name="T9" fmla="*/ 3 h 1694"/>
                <a:gd name="T10" fmla="*/ 0 w 975"/>
                <a:gd name="T11" fmla="*/ 3 h 1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75"/>
                <a:gd name="T19" fmla="*/ 0 h 1694"/>
                <a:gd name="T20" fmla="*/ 975 w 975"/>
                <a:gd name="T21" fmla="*/ 1694 h 1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75" h="1694">
                  <a:moveTo>
                    <a:pt x="0" y="0"/>
                  </a:moveTo>
                  <a:lnTo>
                    <a:pt x="975" y="3"/>
                  </a:lnTo>
                  <a:lnTo>
                    <a:pt x="975" y="1694"/>
                  </a:lnTo>
                  <a:lnTo>
                    <a:pt x="0" y="1694"/>
                  </a:lnTo>
                  <a:lnTo>
                    <a:pt x="0" y="3"/>
                  </a:lnTo>
                </a:path>
              </a:pathLst>
            </a:custGeom>
            <a:noFill/>
            <a:ln w="19050">
              <a:solidFill>
                <a:srgbClr val="CC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0D5844B3-C89A-EAF1-A403-F06B54FDA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1204"/>
              <a:ext cx="233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Host 1</a:t>
              </a:r>
              <a:endParaRPr lang="en-US" altLang="ko-KR" sz="1000"/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BA834DB2-97E8-CC89-2F17-F8A93C910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2503"/>
              <a:ext cx="31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Protocol</a:t>
              </a:r>
              <a:endParaRPr lang="en-US" altLang="ko-KR" b="1"/>
            </a:p>
          </p:txBody>
        </p:sp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id="{82B62A5A-C353-2BC4-4460-EBEF6EF50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2389"/>
              <a:ext cx="590" cy="334"/>
            </a:xfrm>
            <a:custGeom>
              <a:avLst/>
              <a:gdLst>
                <a:gd name="T0" fmla="*/ 0 w 590"/>
                <a:gd name="T1" fmla="*/ 0 h 334"/>
                <a:gd name="T2" fmla="*/ 590 w 590"/>
                <a:gd name="T3" fmla="*/ 0 h 334"/>
                <a:gd name="T4" fmla="*/ 590 w 590"/>
                <a:gd name="T5" fmla="*/ 334 h 334"/>
                <a:gd name="T6" fmla="*/ 0 w 590"/>
                <a:gd name="T7" fmla="*/ 334 h 334"/>
                <a:gd name="T8" fmla="*/ 0 w 590"/>
                <a:gd name="T9" fmla="*/ 0 h 334"/>
                <a:gd name="T10" fmla="*/ 0 w 590"/>
                <a:gd name="T11" fmla="*/ 0 h 3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0"/>
                <a:gd name="T19" fmla="*/ 0 h 334"/>
                <a:gd name="T20" fmla="*/ 590 w 590"/>
                <a:gd name="T21" fmla="*/ 334 h 3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0" h="334">
                  <a:moveTo>
                    <a:pt x="0" y="0"/>
                  </a:moveTo>
                  <a:lnTo>
                    <a:pt x="590" y="0"/>
                  </a:lnTo>
                  <a:lnTo>
                    <a:pt x="590" y="334"/>
                  </a:lnTo>
                  <a:lnTo>
                    <a:pt x="0" y="3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66">
              <a:extLst>
                <a:ext uri="{FF2B5EF4-FFF2-40B4-BE49-F238E27FC236}">
                  <a16:creationId xmlns:a16="http://schemas.microsoft.com/office/drawing/2014/main" id="{1AB476D4-AFAA-D6F2-55C5-600722DC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21"/>
              <a:ext cx="590" cy="334"/>
            </a:xfrm>
            <a:custGeom>
              <a:avLst/>
              <a:gdLst>
                <a:gd name="T0" fmla="*/ 0 w 590"/>
                <a:gd name="T1" fmla="*/ 0 h 334"/>
                <a:gd name="T2" fmla="*/ 590 w 590"/>
                <a:gd name="T3" fmla="*/ 0 h 334"/>
                <a:gd name="T4" fmla="*/ 590 w 590"/>
                <a:gd name="T5" fmla="*/ 334 h 334"/>
                <a:gd name="T6" fmla="*/ 0 w 590"/>
                <a:gd name="T7" fmla="*/ 334 h 334"/>
                <a:gd name="T8" fmla="*/ 0 w 590"/>
                <a:gd name="T9" fmla="*/ 0 h 334"/>
                <a:gd name="T10" fmla="*/ 0 w 590"/>
                <a:gd name="T11" fmla="*/ 0 h 3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0"/>
                <a:gd name="T19" fmla="*/ 0 h 334"/>
                <a:gd name="T20" fmla="*/ 590 w 590"/>
                <a:gd name="T21" fmla="*/ 334 h 3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0" h="334">
                  <a:moveTo>
                    <a:pt x="0" y="0"/>
                  </a:moveTo>
                  <a:lnTo>
                    <a:pt x="590" y="0"/>
                  </a:lnTo>
                  <a:lnTo>
                    <a:pt x="590" y="334"/>
                  </a:lnTo>
                  <a:lnTo>
                    <a:pt x="0" y="3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67">
              <a:extLst>
                <a:ext uri="{FF2B5EF4-FFF2-40B4-BE49-F238E27FC236}">
                  <a16:creationId xmlns:a16="http://schemas.microsoft.com/office/drawing/2014/main" id="{AFAB2CE4-B4FA-83EF-9F04-466F79757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" y="2058"/>
              <a:ext cx="39" cy="69"/>
            </a:xfrm>
            <a:custGeom>
              <a:avLst/>
              <a:gdLst>
                <a:gd name="T0" fmla="*/ 36 w 39"/>
                <a:gd name="T1" fmla="*/ 66 h 69"/>
                <a:gd name="T2" fmla="*/ 21 w 39"/>
                <a:gd name="T3" fmla="*/ 0 h 69"/>
                <a:gd name="T4" fmla="*/ 0 w 39"/>
                <a:gd name="T5" fmla="*/ 69 h 69"/>
                <a:gd name="T6" fmla="*/ 39 w 39"/>
                <a:gd name="T7" fmla="*/ 69 h 69"/>
                <a:gd name="T8" fmla="*/ 39 w 39"/>
                <a:gd name="T9" fmla="*/ 69 h 69"/>
                <a:gd name="T10" fmla="*/ 36 w 39"/>
                <a:gd name="T11" fmla="*/ 66 h 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69"/>
                <a:gd name="T20" fmla="*/ 39 w 39"/>
                <a:gd name="T21" fmla="*/ 69 h 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69">
                  <a:moveTo>
                    <a:pt x="36" y="66"/>
                  </a:moveTo>
                  <a:lnTo>
                    <a:pt x="21" y="0"/>
                  </a:lnTo>
                  <a:lnTo>
                    <a:pt x="0" y="69"/>
                  </a:lnTo>
                  <a:lnTo>
                    <a:pt x="39" y="69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E3B826BE-1BEC-8E6E-A4FC-0BCA9534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" y="2316"/>
              <a:ext cx="39" cy="73"/>
            </a:xfrm>
            <a:custGeom>
              <a:avLst/>
              <a:gdLst>
                <a:gd name="T0" fmla="*/ 0 w 39"/>
                <a:gd name="T1" fmla="*/ 0 h 73"/>
                <a:gd name="T2" fmla="*/ 21 w 39"/>
                <a:gd name="T3" fmla="*/ 73 h 73"/>
                <a:gd name="T4" fmla="*/ 39 w 39"/>
                <a:gd name="T5" fmla="*/ 3 h 73"/>
                <a:gd name="T6" fmla="*/ 0 w 39"/>
                <a:gd name="T7" fmla="*/ 3 h 73"/>
                <a:gd name="T8" fmla="*/ 0 w 39"/>
                <a:gd name="T9" fmla="*/ 3 h 73"/>
                <a:gd name="T10" fmla="*/ 0 w 39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73"/>
                <a:gd name="T20" fmla="*/ 39 w 39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73">
                  <a:moveTo>
                    <a:pt x="0" y="0"/>
                  </a:moveTo>
                  <a:lnTo>
                    <a:pt x="21" y="73"/>
                  </a:lnTo>
                  <a:lnTo>
                    <a:pt x="39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69">
              <a:extLst>
                <a:ext uri="{FF2B5EF4-FFF2-40B4-BE49-F238E27FC236}">
                  <a16:creationId xmlns:a16="http://schemas.microsoft.com/office/drawing/2014/main" id="{AF8FA6F0-335A-A010-476C-388B0E675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2100"/>
              <a:ext cx="3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Rectangle 70">
              <a:extLst>
                <a:ext uri="{FF2B5EF4-FFF2-40B4-BE49-F238E27FC236}">
                  <a16:creationId xmlns:a16="http://schemas.microsoft.com/office/drawing/2014/main" id="{41C9F986-EAC4-4C6A-E56F-B6B70A641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" y="1204"/>
              <a:ext cx="233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Host 2</a:t>
              </a:r>
              <a:endParaRPr lang="en-US" altLang="ko-KR"/>
            </a:p>
          </p:txBody>
        </p:sp>
        <p:sp>
          <p:nvSpPr>
            <p:cNvPr id="18" name="Rectangle 71">
              <a:extLst>
                <a:ext uri="{FF2B5EF4-FFF2-40B4-BE49-F238E27FC236}">
                  <a16:creationId xmlns:a16="http://schemas.microsoft.com/office/drawing/2014/main" id="{9C785652-C8C6-E69F-354F-4C17DE3E1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2503"/>
              <a:ext cx="31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Protocol</a:t>
              </a:r>
              <a:endParaRPr lang="en-US" altLang="ko-KR"/>
            </a:p>
          </p:txBody>
        </p:sp>
        <p:sp>
          <p:nvSpPr>
            <p:cNvPr id="19" name="Freeform 72">
              <a:extLst>
                <a:ext uri="{FF2B5EF4-FFF2-40B4-BE49-F238E27FC236}">
                  <a16:creationId xmlns:a16="http://schemas.microsoft.com/office/drawing/2014/main" id="{45EDC850-A8BC-2EF3-B190-44E16B93F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2389"/>
              <a:ext cx="590" cy="334"/>
            </a:xfrm>
            <a:custGeom>
              <a:avLst/>
              <a:gdLst>
                <a:gd name="T0" fmla="*/ 0 w 590"/>
                <a:gd name="T1" fmla="*/ 0 h 334"/>
                <a:gd name="T2" fmla="*/ 590 w 590"/>
                <a:gd name="T3" fmla="*/ 0 h 334"/>
                <a:gd name="T4" fmla="*/ 590 w 590"/>
                <a:gd name="T5" fmla="*/ 334 h 334"/>
                <a:gd name="T6" fmla="*/ 0 w 590"/>
                <a:gd name="T7" fmla="*/ 334 h 334"/>
                <a:gd name="T8" fmla="*/ 0 w 590"/>
                <a:gd name="T9" fmla="*/ 0 h 334"/>
                <a:gd name="T10" fmla="*/ 0 w 590"/>
                <a:gd name="T11" fmla="*/ 0 h 3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0"/>
                <a:gd name="T19" fmla="*/ 0 h 334"/>
                <a:gd name="T20" fmla="*/ 590 w 590"/>
                <a:gd name="T21" fmla="*/ 334 h 3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0" h="334">
                  <a:moveTo>
                    <a:pt x="0" y="0"/>
                  </a:moveTo>
                  <a:lnTo>
                    <a:pt x="590" y="0"/>
                  </a:lnTo>
                  <a:lnTo>
                    <a:pt x="590" y="334"/>
                  </a:lnTo>
                  <a:lnTo>
                    <a:pt x="0" y="3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Rectangle 73">
              <a:extLst>
                <a:ext uri="{FF2B5EF4-FFF2-40B4-BE49-F238E27FC236}">
                  <a16:creationId xmlns:a16="http://schemas.microsoft.com/office/drawing/2014/main" id="{DB23DCCB-6039-F7F1-1408-F6D51FA30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1778"/>
              <a:ext cx="364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High-level</a:t>
              </a:r>
              <a:endParaRPr lang="en-US" altLang="ko-KR" sz="1000"/>
            </a:p>
          </p:txBody>
        </p:sp>
        <p:sp>
          <p:nvSpPr>
            <p:cNvPr id="21" name="Rectangle 74">
              <a:extLst>
                <a:ext uri="{FF2B5EF4-FFF2-40B4-BE49-F238E27FC236}">
                  <a16:creationId xmlns:a16="http://schemas.microsoft.com/office/drawing/2014/main" id="{81E5B229-12DC-CBF3-4F26-78CBFA6A4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1876"/>
              <a:ext cx="22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00"/>
                  </a:solidFill>
                  <a:latin typeface="Arial" charset="0"/>
                </a:rPr>
                <a:t>object</a:t>
              </a:r>
              <a:endParaRPr lang="en-US" altLang="ko-KR" dirty="0"/>
            </a:p>
          </p:txBody>
        </p:sp>
        <p:sp>
          <p:nvSpPr>
            <p:cNvPr id="22" name="Rectangle 75">
              <a:extLst>
                <a:ext uri="{FF2B5EF4-FFF2-40B4-BE49-F238E27FC236}">
                  <a16:creationId xmlns:a16="http://schemas.microsoft.com/office/drawing/2014/main" id="{BD247151-BC12-2C79-99C0-6A227770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778"/>
              <a:ext cx="364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High-level</a:t>
              </a:r>
              <a:endParaRPr lang="en-US" altLang="ko-KR"/>
            </a:p>
          </p:txBody>
        </p:sp>
        <p:sp>
          <p:nvSpPr>
            <p:cNvPr id="23" name="Rectangle 76">
              <a:extLst>
                <a:ext uri="{FF2B5EF4-FFF2-40B4-BE49-F238E27FC236}">
                  <a16:creationId xmlns:a16="http://schemas.microsoft.com/office/drawing/2014/main" id="{75620BE0-F785-0FCC-38DC-406B49507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" y="1873"/>
              <a:ext cx="22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object</a:t>
              </a:r>
              <a:endParaRPr lang="en-US" altLang="ko-KR" sz="1000" b="1"/>
            </a:p>
          </p:txBody>
        </p:sp>
        <p:sp>
          <p:nvSpPr>
            <p:cNvPr id="24" name="Freeform 77">
              <a:extLst>
                <a:ext uri="{FF2B5EF4-FFF2-40B4-BE49-F238E27FC236}">
                  <a16:creationId xmlns:a16="http://schemas.microsoft.com/office/drawing/2014/main" id="{C0934D08-6821-3E71-CF56-11E10356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721"/>
              <a:ext cx="590" cy="334"/>
            </a:xfrm>
            <a:custGeom>
              <a:avLst/>
              <a:gdLst>
                <a:gd name="T0" fmla="*/ 0 w 590"/>
                <a:gd name="T1" fmla="*/ 0 h 334"/>
                <a:gd name="T2" fmla="*/ 590 w 590"/>
                <a:gd name="T3" fmla="*/ 0 h 334"/>
                <a:gd name="T4" fmla="*/ 590 w 590"/>
                <a:gd name="T5" fmla="*/ 334 h 334"/>
                <a:gd name="T6" fmla="*/ 0 w 590"/>
                <a:gd name="T7" fmla="*/ 334 h 334"/>
                <a:gd name="T8" fmla="*/ 0 w 590"/>
                <a:gd name="T9" fmla="*/ 0 h 334"/>
                <a:gd name="T10" fmla="*/ 0 w 590"/>
                <a:gd name="T11" fmla="*/ 0 h 3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0"/>
                <a:gd name="T19" fmla="*/ 0 h 334"/>
                <a:gd name="T20" fmla="*/ 590 w 590"/>
                <a:gd name="T21" fmla="*/ 334 h 3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0" h="334">
                  <a:moveTo>
                    <a:pt x="0" y="0"/>
                  </a:moveTo>
                  <a:lnTo>
                    <a:pt x="590" y="0"/>
                  </a:lnTo>
                  <a:lnTo>
                    <a:pt x="590" y="334"/>
                  </a:lnTo>
                  <a:lnTo>
                    <a:pt x="0" y="3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FC42F79B-5D83-84E3-CEC0-CAA1BFCA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58"/>
              <a:ext cx="36" cy="69"/>
            </a:xfrm>
            <a:custGeom>
              <a:avLst/>
              <a:gdLst>
                <a:gd name="T0" fmla="*/ 36 w 36"/>
                <a:gd name="T1" fmla="*/ 66 h 69"/>
                <a:gd name="T2" fmla="*/ 18 w 36"/>
                <a:gd name="T3" fmla="*/ 0 h 69"/>
                <a:gd name="T4" fmla="*/ 0 w 36"/>
                <a:gd name="T5" fmla="*/ 69 h 69"/>
                <a:gd name="T6" fmla="*/ 36 w 36"/>
                <a:gd name="T7" fmla="*/ 69 h 69"/>
                <a:gd name="T8" fmla="*/ 36 w 36"/>
                <a:gd name="T9" fmla="*/ 69 h 69"/>
                <a:gd name="T10" fmla="*/ 36 w 36"/>
                <a:gd name="T11" fmla="*/ 66 h 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9"/>
                <a:gd name="T20" fmla="*/ 36 w 36"/>
                <a:gd name="T21" fmla="*/ 69 h 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9">
                  <a:moveTo>
                    <a:pt x="36" y="66"/>
                  </a:moveTo>
                  <a:lnTo>
                    <a:pt x="18" y="0"/>
                  </a:lnTo>
                  <a:lnTo>
                    <a:pt x="0" y="69"/>
                  </a:lnTo>
                  <a:lnTo>
                    <a:pt x="36" y="69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95EC4976-6189-EB47-B0EB-BBCA23A2C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316"/>
              <a:ext cx="36" cy="73"/>
            </a:xfrm>
            <a:custGeom>
              <a:avLst/>
              <a:gdLst>
                <a:gd name="T0" fmla="*/ 0 w 36"/>
                <a:gd name="T1" fmla="*/ 0 h 73"/>
                <a:gd name="T2" fmla="*/ 18 w 36"/>
                <a:gd name="T3" fmla="*/ 73 h 73"/>
                <a:gd name="T4" fmla="*/ 36 w 36"/>
                <a:gd name="T5" fmla="*/ 3 h 73"/>
                <a:gd name="T6" fmla="*/ 0 w 36"/>
                <a:gd name="T7" fmla="*/ 3 h 73"/>
                <a:gd name="T8" fmla="*/ 0 w 36"/>
                <a:gd name="T9" fmla="*/ 3 h 73"/>
                <a:gd name="T10" fmla="*/ 0 w 36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73"/>
                <a:gd name="T20" fmla="*/ 36 w 36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73">
                  <a:moveTo>
                    <a:pt x="0" y="0"/>
                  </a:moveTo>
                  <a:lnTo>
                    <a:pt x="18" y="73"/>
                  </a:lnTo>
                  <a:lnTo>
                    <a:pt x="36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80">
              <a:extLst>
                <a:ext uri="{FF2B5EF4-FFF2-40B4-BE49-F238E27FC236}">
                  <a16:creationId xmlns:a16="http://schemas.microsoft.com/office/drawing/2014/main" id="{CED4E3D9-55CA-6629-2FBE-928E9E479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100"/>
              <a:ext cx="1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006536BB-8219-C814-A4FD-D5C719D0C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2536"/>
              <a:ext cx="69" cy="39"/>
            </a:xfrm>
            <a:custGeom>
              <a:avLst/>
              <a:gdLst>
                <a:gd name="T0" fmla="*/ 69 w 69"/>
                <a:gd name="T1" fmla="*/ 0 h 39"/>
                <a:gd name="T2" fmla="*/ 0 w 69"/>
                <a:gd name="T3" fmla="*/ 21 h 39"/>
                <a:gd name="T4" fmla="*/ 69 w 69"/>
                <a:gd name="T5" fmla="*/ 39 h 39"/>
                <a:gd name="T6" fmla="*/ 69 w 69"/>
                <a:gd name="T7" fmla="*/ 3 h 39"/>
                <a:gd name="T8" fmla="*/ 69 w 69"/>
                <a:gd name="T9" fmla="*/ 3 h 39"/>
                <a:gd name="T10" fmla="*/ 69 w 69"/>
                <a:gd name="T11" fmla="*/ 0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9"/>
                <a:gd name="T20" fmla="*/ 69 w 6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9">
                  <a:moveTo>
                    <a:pt x="69" y="0"/>
                  </a:moveTo>
                  <a:lnTo>
                    <a:pt x="0" y="21"/>
                  </a:lnTo>
                  <a:lnTo>
                    <a:pt x="69" y="39"/>
                  </a:lnTo>
                  <a:lnTo>
                    <a:pt x="69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82">
              <a:extLst>
                <a:ext uri="{FF2B5EF4-FFF2-40B4-BE49-F238E27FC236}">
                  <a16:creationId xmlns:a16="http://schemas.microsoft.com/office/drawing/2014/main" id="{A1980B26-99E6-CF17-040C-266405448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" y="2539"/>
              <a:ext cx="69" cy="36"/>
            </a:xfrm>
            <a:custGeom>
              <a:avLst/>
              <a:gdLst>
                <a:gd name="T0" fmla="*/ 0 w 69"/>
                <a:gd name="T1" fmla="*/ 36 h 36"/>
                <a:gd name="T2" fmla="*/ 69 w 69"/>
                <a:gd name="T3" fmla="*/ 18 h 36"/>
                <a:gd name="T4" fmla="*/ 0 w 69"/>
                <a:gd name="T5" fmla="*/ 0 h 36"/>
                <a:gd name="T6" fmla="*/ 0 w 69"/>
                <a:gd name="T7" fmla="*/ 36 h 36"/>
                <a:gd name="T8" fmla="*/ 0 w 69"/>
                <a:gd name="T9" fmla="*/ 36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36"/>
                <a:gd name="T17" fmla="*/ 69 w 69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36">
                  <a:moveTo>
                    <a:pt x="0" y="36"/>
                  </a:moveTo>
                  <a:lnTo>
                    <a:pt x="69" y="18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21E91032-758C-E9B8-BE54-BD41D0CD0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2557"/>
              <a:ext cx="147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286B2E1C-5235-BE94-EF81-CA1737889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1961"/>
              <a:ext cx="2170" cy="250"/>
            </a:xfrm>
            <a:custGeom>
              <a:avLst/>
              <a:gdLst>
                <a:gd name="T0" fmla="*/ 0 w 2170"/>
                <a:gd name="T1" fmla="*/ 250 h 250"/>
                <a:gd name="T2" fmla="*/ 1089 w 2170"/>
                <a:gd name="T3" fmla="*/ 0 h 250"/>
                <a:gd name="T4" fmla="*/ 2170 w 2170"/>
                <a:gd name="T5" fmla="*/ 250 h 250"/>
                <a:gd name="T6" fmla="*/ 0 60000 65536"/>
                <a:gd name="T7" fmla="*/ 0 60000 65536"/>
                <a:gd name="T8" fmla="*/ 0 60000 65536"/>
                <a:gd name="T9" fmla="*/ 0 w 2170"/>
                <a:gd name="T10" fmla="*/ 0 h 250"/>
                <a:gd name="T11" fmla="*/ 2170 w 2170"/>
                <a:gd name="T12" fmla="*/ 250 h 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0" h="250">
                  <a:moveTo>
                    <a:pt x="0" y="250"/>
                  </a:moveTo>
                  <a:lnTo>
                    <a:pt x="1089" y="0"/>
                  </a:lnTo>
                  <a:lnTo>
                    <a:pt x="2170" y="25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85">
              <a:extLst>
                <a:ext uri="{FF2B5EF4-FFF2-40B4-BE49-F238E27FC236}">
                  <a16:creationId xmlns:a16="http://schemas.microsoft.com/office/drawing/2014/main" id="{735734D2-59C7-1D65-87F0-597ECB2A6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680"/>
              <a:ext cx="27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Service</a:t>
              </a:r>
              <a:endParaRPr lang="en-US" altLang="ko-KR"/>
            </a:p>
          </p:txBody>
        </p:sp>
        <p:sp>
          <p:nvSpPr>
            <p:cNvPr id="33" name="Rectangle 86">
              <a:extLst>
                <a:ext uri="{FF2B5EF4-FFF2-40B4-BE49-F238E27FC236}">
                  <a16:creationId xmlns:a16="http://schemas.microsoft.com/office/drawing/2014/main" id="{B599AF0B-0D86-8C09-0D62-5B2DDB59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1814"/>
              <a:ext cx="31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interface</a:t>
              </a:r>
              <a:endParaRPr lang="en-US" altLang="ko-KR" sz="1000"/>
            </a:p>
          </p:txBody>
        </p:sp>
        <p:sp>
          <p:nvSpPr>
            <p:cNvPr id="34" name="Rectangle 87">
              <a:extLst>
                <a:ext uri="{FF2B5EF4-FFF2-40B4-BE49-F238E27FC236}">
                  <a16:creationId xmlns:a16="http://schemas.microsoft.com/office/drawing/2014/main" id="{4393F70A-C17B-E651-54C3-58D850B7C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" y="2587"/>
              <a:ext cx="16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Peer</a:t>
              </a:r>
              <a:endParaRPr lang="en-US" altLang="ko-KR" sz="1000"/>
            </a:p>
          </p:txBody>
        </p:sp>
        <p:sp>
          <p:nvSpPr>
            <p:cNvPr id="35" name="Rectangle 88">
              <a:extLst>
                <a:ext uri="{FF2B5EF4-FFF2-40B4-BE49-F238E27FC236}">
                  <a16:creationId xmlns:a16="http://schemas.microsoft.com/office/drawing/2014/main" id="{93100ACD-C577-5C14-8D1B-58DE8537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592"/>
              <a:ext cx="384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000000"/>
                  </a:solidFill>
                  <a:latin typeface="Arial" charset="0"/>
                </a:rPr>
                <a:t>-</a:t>
              </a:r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to-peer</a:t>
              </a:r>
              <a:endParaRPr lang="en-US" altLang="ko-KR"/>
            </a:p>
          </p:txBody>
        </p:sp>
        <p:sp>
          <p:nvSpPr>
            <p:cNvPr id="36" name="Rectangle 89">
              <a:extLst>
                <a:ext uri="{FF2B5EF4-FFF2-40B4-BE49-F238E27FC236}">
                  <a16:creationId xmlns:a16="http://schemas.microsoft.com/office/drawing/2014/main" id="{F9BC83B9-DC5D-098C-B93F-B6A1849C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1" y="2689"/>
              <a:ext cx="31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000000"/>
                  </a:solidFill>
                  <a:latin typeface="Arial" charset="0"/>
                </a:rPr>
                <a:t>interface</a:t>
              </a:r>
              <a:endParaRPr lang="en-US" altLang="ko-KR" sz="1000"/>
            </a:p>
          </p:txBody>
        </p:sp>
      </p:grpSp>
    </p:spTree>
    <p:extLst>
      <p:ext uri="{BB962C8B-B14F-4D97-AF65-F5344CB8AC3E}">
        <p14:creationId xmlns:p14="http://schemas.microsoft.com/office/powerpoint/2010/main" val="56828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OSI 7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계층 모델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71" name="그림 70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E02DEF9B-7185-7D27-0125-B1701D6C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432"/>
            <a:ext cx="5530679" cy="639313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9C7725-B00A-7859-1448-B88DDD95AD2A}"/>
              </a:ext>
            </a:extLst>
          </p:cNvPr>
          <p:cNvSpPr txBox="1"/>
          <p:nvPr/>
        </p:nvSpPr>
        <p:spPr>
          <a:xfrm>
            <a:off x="679622" y="2137719"/>
            <a:ext cx="4386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3200" dirty="0">
                <a:latin typeface="+mj-lt"/>
              </a:rPr>
              <a:t>Open </a:t>
            </a:r>
          </a:p>
          <a:p>
            <a:pPr eaLnBrk="1" hangingPunct="1"/>
            <a:r>
              <a:rPr lang="en-US" altLang="ko-KR" sz="3200" dirty="0">
                <a:latin typeface="+mj-lt"/>
              </a:rPr>
              <a:t>Systems </a:t>
            </a:r>
          </a:p>
          <a:p>
            <a:pPr eaLnBrk="1" hangingPunct="1"/>
            <a:r>
              <a:rPr lang="en-US" altLang="ko-KR" sz="3200" dirty="0">
                <a:latin typeface="+mj-lt"/>
              </a:rPr>
              <a:t>Interconnect (OSI)</a:t>
            </a:r>
          </a:p>
          <a:p>
            <a:pPr eaLnBrk="1" hangingPunct="1"/>
            <a:endParaRPr lang="en-US" altLang="ko-KR" sz="3200" dirty="0">
              <a:latin typeface="+mj-lt"/>
            </a:endParaRPr>
          </a:p>
          <a:p>
            <a:pPr eaLnBrk="1" hangingPunct="1"/>
            <a:r>
              <a:rPr lang="en-US" altLang="ko-KR" sz="3200" dirty="0">
                <a:latin typeface="+mj-lt"/>
              </a:rPr>
              <a:t>Architecture</a:t>
            </a:r>
            <a:r>
              <a:rPr lang="en-US" altLang="ko-KR" sz="2800" dirty="0">
                <a:latin typeface="+mj-lt"/>
              </a:rPr>
              <a:t>              </a:t>
            </a:r>
          </a:p>
          <a:p>
            <a:pPr lvl="1" eaLnBrk="1" hangingPunct="1"/>
            <a:endParaRPr lang="en-US" altLang="ko-KR" sz="2000" dirty="0">
              <a:latin typeface="+mj-lt"/>
            </a:endParaRPr>
          </a:p>
          <a:p>
            <a:pPr lvl="1" eaLnBrk="1" hangingPunct="1"/>
            <a:r>
              <a:rPr lang="ko-KR" altLang="en-US" sz="2000" dirty="0">
                <a:latin typeface="+mj-lt"/>
              </a:rPr>
              <a:t>통신문제를 </a:t>
            </a:r>
            <a:r>
              <a:rPr lang="ko-KR" altLang="en-US" sz="2000" b="1" dirty="0">
                <a:latin typeface="+mj-lt"/>
              </a:rPr>
              <a:t>나누어</a:t>
            </a:r>
            <a:r>
              <a:rPr lang="ko-KR" altLang="en-US" sz="2000" dirty="0">
                <a:latin typeface="+mj-lt"/>
              </a:rPr>
              <a:t> 생각하는 틀</a:t>
            </a:r>
            <a:endParaRPr lang="ko-KR" altLang="en-US" sz="2400" dirty="0">
              <a:latin typeface="+mj-lt"/>
            </a:endParaRPr>
          </a:p>
          <a:p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34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pic>
        <p:nvPicPr>
          <p:cNvPr id="71" name="그림 70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E02DEF9B-7185-7D27-0125-B1701D6C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4" y="232432"/>
            <a:ext cx="5530679" cy="639313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F275EB-CD6A-EA38-6EB6-60D84F670721}"/>
              </a:ext>
            </a:extLst>
          </p:cNvPr>
          <p:cNvSpPr txBox="1">
            <a:spLocks/>
          </p:cNvSpPr>
          <p:nvPr/>
        </p:nvSpPr>
        <p:spPr>
          <a:xfrm>
            <a:off x="5850245" y="6002695"/>
            <a:ext cx="8101012" cy="50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물리 계층 </a:t>
            </a:r>
            <a:r>
              <a:rPr lang="en-US" altLang="ko-KR" sz="2000" dirty="0"/>
              <a:t>: </a:t>
            </a:r>
            <a:r>
              <a:rPr lang="ko-KR" altLang="en-US" sz="2000" dirty="0"/>
              <a:t>물리적인 </a:t>
            </a:r>
            <a:r>
              <a:rPr lang="ko-KR" altLang="en-US" sz="2000" b="1" u="sng" dirty="0"/>
              <a:t>신호</a:t>
            </a:r>
            <a:r>
              <a:rPr lang="ko-KR" altLang="en-US" sz="2000" dirty="0"/>
              <a:t> 교환과 관련된 사항 담당</a:t>
            </a:r>
            <a:endParaRPr lang="en-US" altLang="ko-KR" sz="1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494889-B0EE-0D70-371C-CEAD8061806B}"/>
              </a:ext>
            </a:extLst>
          </p:cNvPr>
          <p:cNvSpPr txBox="1">
            <a:spLocks/>
          </p:cNvSpPr>
          <p:nvPr/>
        </p:nvSpPr>
        <p:spPr bwMode="auto">
          <a:xfrm>
            <a:off x="5850245" y="5147316"/>
            <a:ext cx="81010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링크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kern="0" dirty="0">
                <a:latin typeface="+mn-lt"/>
                <a:ea typeface="+mn-ea"/>
              </a:rPr>
              <a:t>하나의 링크로 연결된 </a:t>
            </a:r>
            <a:r>
              <a:rPr lang="ko-KR" altLang="en-US" b="1" u="sng" kern="0" dirty="0">
                <a:latin typeface="+mn-lt"/>
                <a:ea typeface="+mn-ea"/>
              </a:rPr>
              <a:t>노드</a:t>
            </a:r>
            <a:r>
              <a:rPr lang="ko-KR" altLang="en-US" kern="0" dirty="0">
                <a:latin typeface="+mn-lt"/>
                <a:ea typeface="+mn-ea"/>
              </a:rPr>
              <a:t> </a:t>
            </a:r>
            <a:endParaRPr lang="en-US" altLang="ko-KR" kern="0" dirty="0">
              <a:latin typeface="+mn-lt"/>
              <a:ea typeface="+mn-ea"/>
            </a:endParaRPr>
          </a:p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사이의 비트묶음 </a:t>
            </a:r>
            <a:r>
              <a:rPr lang="en-US" altLang="ko-KR" kern="0" dirty="0">
                <a:latin typeface="+mn-lt"/>
                <a:ea typeface="+mn-ea"/>
              </a:rPr>
              <a:t>(</a:t>
            </a:r>
            <a:r>
              <a:rPr lang="ko-KR" altLang="en-US" b="1" u="sng" kern="0" dirty="0">
                <a:latin typeface="+mn-lt"/>
                <a:ea typeface="+mn-ea"/>
              </a:rPr>
              <a:t>프레임</a:t>
            </a:r>
            <a:r>
              <a:rPr lang="en-US" altLang="ko-KR" kern="0" dirty="0">
                <a:latin typeface="+mn-lt"/>
                <a:ea typeface="+mn-ea"/>
              </a:rPr>
              <a:t>) </a:t>
            </a:r>
            <a:r>
              <a:rPr lang="ko-KR" altLang="en-US" kern="0" dirty="0">
                <a:latin typeface="+mn-lt"/>
                <a:ea typeface="+mn-ea"/>
              </a:rPr>
              <a:t>교환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6A7509B-AD09-0F66-3F8B-22D597153C0F}"/>
              </a:ext>
            </a:extLst>
          </p:cNvPr>
          <p:cNvSpPr txBox="1">
            <a:spLocks/>
          </p:cNvSpPr>
          <p:nvPr/>
        </p:nvSpPr>
        <p:spPr bwMode="auto">
          <a:xfrm>
            <a:off x="5786854" y="4285225"/>
            <a:ext cx="8101013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네트워크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kern="0" dirty="0">
                <a:latin typeface="+mn-lt"/>
                <a:ea typeface="+mn-ea"/>
              </a:rPr>
              <a:t>네트워크를 통해 연결된 </a:t>
            </a:r>
            <a:r>
              <a:rPr lang="ko-KR" altLang="en-US" b="1" u="sng" kern="0" dirty="0">
                <a:latin typeface="+mn-lt"/>
                <a:ea typeface="+mn-ea"/>
              </a:rPr>
              <a:t>호스트</a:t>
            </a:r>
            <a:r>
              <a:rPr lang="en-US" altLang="ko-KR" kern="0" dirty="0">
                <a:latin typeface="+mn-lt"/>
                <a:ea typeface="+mn-ea"/>
              </a:rPr>
              <a:t>(</a:t>
            </a:r>
            <a:r>
              <a:rPr lang="ko-KR" altLang="en-US" kern="0" dirty="0">
                <a:latin typeface="+mn-lt"/>
                <a:ea typeface="+mn-ea"/>
              </a:rPr>
              <a:t>단말</a:t>
            </a:r>
            <a:r>
              <a:rPr lang="en-US" altLang="ko-KR" kern="0" dirty="0">
                <a:latin typeface="+mn-lt"/>
                <a:ea typeface="+mn-ea"/>
              </a:rPr>
              <a:t>) </a:t>
            </a:r>
            <a:r>
              <a:rPr lang="ko-KR" altLang="en-US" kern="0" dirty="0">
                <a:latin typeface="+mn-lt"/>
                <a:ea typeface="+mn-ea"/>
              </a:rPr>
              <a:t>사이의 </a:t>
            </a:r>
            <a:endParaRPr lang="en-US" altLang="ko-KR" kern="0" dirty="0">
              <a:latin typeface="+mn-lt"/>
              <a:ea typeface="+mn-ea"/>
            </a:endParaRPr>
          </a:p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데이터 </a:t>
            </a:r>
            <a:r>
              <a:rPr lang="en-US" altLang="ko-KR" kern="0" dirty="0">
                <a:latin typeface="+mn-lt"/>
                <a:ea typeface="+mn-ea"/>
              </a:rPr>
              <a:t>(</a:t>
            </a:r>
            <a:r>
              <a:rPr lang="ko-KR" altLang="en-US" b="1" u="sng" kern="0" dirty="0" err="1">
                <a:latin typeface="+mn-lt"/>
                <a:ea typeface="+mn-ea"/>
              </a:rPr>
              <a:t>패킷</a:t>
            </a:r>
            <a:r>
              <a:rPr lang="en-US" altLang="ko-KR" kern="0" dirty="0">
                <a:latin typeface="+mn-lt"/>
                <a:ea typeface="+mn-ea"/>
              </a:rPr>
              <a:t>)</a:t>
            </a:r>
            <a:r>
              <a:rPr lang="ko-KR" altLang="en-US" kern="0" dirty="0">
                <a:latin typeface="+mn-lt"/>
                <a:ea typeface="+mn-ea"/>
              </a:rPr>
              <a:t> 교환</a:t>
            </a:r>
            <a:endParaRPr lang="en-US" altLang="ko-KR" kern="0" dirty="0">
              <a:latin typeface="+mn-lt"/>
              <a:ea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4B02EB8-520A-EDB1-38B1-F5B0BACE7765}"/>
              </a:ext>
            </a:extLst>
          </p:cNvPr>
          <p:cNvSpPr txBox="1">
            <a:spLocks/>
          </p:cNvSpPr>
          <p:nvPr/>
        </p:nvSpPr>
        <p:spPr bwMode="auto">
          <a:xfrm>
            <a:off x="5723463" y="3435413"/>
            <a:ext cx="810101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트랜스포트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b="1" u="sng" kern="0" dirty="0">
                <a:latin typeface="+mn-lt"/>
                <a:ea typeface="+mn-ea"/>
              </a:rPr>
              <a:t>통신 응용 </a:t>
            </a:r>
            <a:r>
              <a:rPr lang="ko-KR" altLang="en-US" kern="0" dirty="0">
                <a:latin typeface="+mn-lt"/>
                <a:ea typeface="+mn-ea"/>
              </a:rPr>
              <a:t>사이의 </a:t>
            </a:r>
            <a:r>
              <a:rPr lang="ko-KR" altLang="en-US" b="1" u="sng" kern="0" dirty="0">
                <a:latin typeface="+mn-lt"/>
                <a:ea typeface="+mn-ea"/>
              </a:rPr>
              <a:t>신뢰성 있는</a:t>
            </a:r>
            <a:r>
              <a:rPr lang="ko-KR" altLang="en-US" kern="0" dirty="0">
                <a:latin typeface="+mn-lt"/>
                <a:ea typeface="+mn-ea"/>
              </a:rPr>
              <a:t> 메시지 교환</a:t>
            </a:r>
            <a:endParaRPr lang="en-US" altLang="ko-KR" kern="0" dirty="0">
              <a:latin typeface="+mn-lt"/>
              <a:ea typeface="+mn-ea"/>
            </a:endParaRPr>
          </a:p>
          <a:p>
            <a:pPr latinLnBrk="1">
              <a:spcBef>
                <a:spcPct val="20000"/>
              </a:spcBef>
              <a:defRPr/>
            </a:pPr>
            <a:r>
              <a:rPr lang="en-US" altLang="ko-KR" kern="0" dirty="0">
                <a:latin typeface="+mn-lt"/>
                <a:ea typeface="+mn-ea"/>
              </a:rPr>
              <a:t>(process</a:t>
            </a:r>
            <a:r>
              <a:rPr lang="ko-KR" altLang="en-US" kern="0" dirty="0">
                <a:latin typeface="+mn-lt"/>
                <a:ea typeface="+mn-ea"/>
              </a:rPr>
              <a:t>간 </a:t>
            </a:r>
            <a:r>
              <a:rPr lang="en-US" altLang="ko-KR" kern="0" dirty="0">
                <a:latin typeface="+mn-lt"/>
                <a:ea typeface="+mn-ea"/>
              </a:rPr>
              <a:t>channel </a:t>
            </a:r>
            <a:r>
              <a:rPr lang="ko-KR" altLang="en-US" kern="0" dirty="0">
                <a:latin typeface="+mn-lt"/>
                <a:ea typeface="+mn-ea"/>
              </a:rPr>
              <a:t>제공</a:t>
            </a:r>
            <a:r>
              <a:rPr lang="en-US" altLang="ko-KR" kern="0" dirty="0">
                <a:latin typeface="+mn-lt"/>
                <a:ea typeface="+mn-ea"/>
              </a:rPr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DFF1E7-3C6B-8C1B-B4C1-B82A615725B3}"/>
              </a:ext>
            </a:extLst>
          </p:cNvPr>
          <p:cNvSpPr txBox="1">
            <a:spLocks/>
          </p:cNvSpPr>
          <p:nvPr/>
        </p:nvSpPr>
        <p:spPr bwMode="auto">
          <a:xfrm>
            <a:off x="5776694" y="2860612"/>
            <a:ext cx="81010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세션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kern="0" dirty="0">
                <a:latin typeface="+mn-lt"/>
                <a:ea typeface="+mn-ea"/>
              </a:rPr>
              <a:t>대화 패턴과 관련된 사항 담당 </a:t>
            </a:r>
            <a:r>
              <a:rPr lang="en-US" altLang="ko-KR" kern="0" dirty="0">
                <a:latin typeface="+mn-lt"/>
                <a:ea typeface="+mn-ea"/>
              </a:rPr>
              <a:t>(RPC)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38BE18-87E7-F3DD-3B6A-71A48BD0CC50}"/>
              </a:ext>
            </a:extLst>
          </p:cNvPr>
          <p:cNvSpPr txBox="1">
            <a:spLocks/>
          </p:cNvSpPr>
          <p:nvPr/>
        </p:nvSpPr>
        <p:spPr bwMode="auto">
          <a:xfrm>
            <a:off x="5723463" y="2116369"/>
            <a:ext cx="8101012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 err="1">
                <a:latin typeface="+mn-lt"/>
                <a:ea typeface="+mn-ea"/>
              </a:rPr>
              <a:t>프리젠테이션</a:t>
            </a:r>
            <a:r>
              <a:rPr lang="ko-KR" altLang="en-US" kern="0" dirty="0">
                <a:latin typeface="+mn-lt"/>
                <a:ea typeface="+mn-ea"/>
              </a:rPr>
              <a:t>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kern="0" dirty="0">
                <a:latin typeface="+mn-lt"/>
                <a:ea typeface="+mn-ea"/>
              </a:rPr>
              <a:t>데이터 표현 방법과 관련된 사항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21BD6D8-A77D-9545-39CC-210E3BB9129A}"/>
              </a:ext>
            </a:extLst>
          </p:cNvPr>
          <p:cNvSpPr txBox="1">
            <a:spLocks/>
          </p:cNvSpPr>
          <p:nvPr/>
        </p:nvSpPr>
        <p:spPr bwMode="auto">
          <a:xfrm>
            <a:off x="5723463" y="1362774"/>
            <a:ext cx="810101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defRPr/>
            </a:pPr>
            <a:r>
              <a:rPr lang="ko-KR" altLang="en-US" kern="0" dirty="0">
                <a:latin typeface="+mn-lt"/>
                <a:ea typeface="+mn-ea"/>
              </a:rPr>
              <a:t>응용 계층 </a:t>
            </a:r>
            <a:r>
              <a:rPr lang="en-US" altLang="ko-KR" kern="0" dirty="0">
                <a:latin typeface="+mn-lt"/>
                <a:ea typeface="+mn-ea"/>
              </a:rPr>
              <a:t>: </a:t>
            </a:r>
            <a:r>
              <a:rPr lang="ko-KR" altLang="en-US" kern="0" dirty="0">
                <a:latin typeface="+mn-lt"/>
                <a:ea typeface="+mn-ea"/>
              </a:rPr>
              <a:t>응용 자체와 관련된 사항만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  <a:endParaRPr lang="ko-KR" altLang="en-US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4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7" grpId="1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눈, 실외, 경사이(가) 표시된 사진&#10;&#10;자동 생성된 설명">
            <a:extLst>
              <a:ext uri="{FF2B5EF4-FFF2-40B4-BE49-F238E27FC236}">
                <a16:creationId xmlns:a16="http://schemas.microsoft.com/office/drawing/2014/main" id="{059CD63D-3EE4-F4D1-2E45-6FAC51AD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9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38256D-FFED-845D-4D28-C9042EC8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4" y="645259"/>
            <a:ext cx="6505526" cy="1307110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kern="1600" dirty="0">
                <a:latin typeface="+mn-lt"/>
                <a:ea typeface="다음_Regular" panose="02000603060000000000" pitchFamily="2" charset="-127"/>
              </a:rPr>
              <a:t>TCP/IP 4</a:t>
            </a:r>
            <a:r>
              <a:rPr lang="ko-KR" altLang="en-US" kern="1600" dirty="0">
                <a:latin typeface="+mn-lt"/>
                <a:ea typeface="다음_Regular" panose="02000603060000000000" pitchFamily="2" charset="-127"/>
              </a:rPr>
              <a:t>계층</a:t>
            </a:r>
            <a:endParaRPr lang="ko-KR" altLang="en-US" kern="16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9714087-CD0A-E685-9F45-64844B804838}"/>
              </a:ext>
            </a:extLst>
          </p:cNvPr>
          <p:cNvSpPr txBox="1">
            <a:spLocks/>
          </p:cNvSpPr>
          <p:nvPr/>
        </p:nvSpPr>
        <p:spPr>
          <a:xfrm>
            <a:off x="846743" y="1956489"/>
            <a:ext cx="10756251" cy="425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인터넷에서 사용하는 통신 프로토콜</a:t>
            </a: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osi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     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-&gt;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interface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tcp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/</a:t>
            </a:r>
            <a:r>
              <a:rPr lang="en-US" altLang="ko-KR" sz="3200" kern="1600" dirty="0" err="1">
                <a:latin typeface="+mn-lt"/>
                <a:ea typeface="다음_Regular" panose="02000603060000000000" pitchFamily="2" charset="-127"/>
              </a:rPr>
              <a:t>ip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-&gt;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implementation</a:t>
            </a:r>
          </a:p>
          <a:p>
            <a:pPr fontAlgn="base">
              <a:lnSpc>
                <a:spcPct val="100000"/>
              </a:lnSpc>
            </a:pP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TMI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: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OSI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를 설계 한 곳과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TCP/IP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를 설계 한 곳은 다르다</a:t>
            </a:r>
            <a:endParaRPr lang="en-US" altLang="ko-KR" sz="3200" kern="1600" dirty="0">
              <a:latin typeface="+mn-lt"/>
              <a:ea typeface="다음_Regular" panose="02000603060000000000" pitchFamily="2" charset="-127"/>
            </a:endParaRPr>
          </a:p>
          <a:p>
            <a:pPr fontAlgn="base">
              <a:lnSpc>
                <a:spcPct val="100000"/>
              </a:lnSpc>
            </a:pP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- TCP,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UDP,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IP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는 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TCP/IP</a:t>
            </a:r>
            <a:r>
              <a:rPr lang="ko-KR" altLang="en-US" sz="3200" kern="1600" dirty="0">
                <a:latin typeface="+mn-lt"/>
                <a:ea typeface="다음_Regular" panose="02000603060000000000" pitchFamily="2" charset="-127"/>
              </a:rPr>
              <a:t>스펙 표준에 명시되어 있다</a:t>
            </a:r>
            <a:r>
              <a:rPr lang="en-US" altLang="ko-KR" sz="3200" kern="1600" dirty="0">
                <a:latin typeface="+mn-lt"/>
                <a:ea typeface="다음_Regular" panose="02000603060000000000" pitchFamily="2" charset="-127"/>
              </a:rPr>
              <a:t>. (OSI X)</a:t>
            </a:r>
            <a:endParaRPr lang="ko-KR" altLang="en-US" sz="3200" kern="1600" dirty="0">
              <a:latin typeface="+mn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01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1668</Words>
  <Application>Microsoft Office PowerPoint</Application>
  <PresentationFormat>와이드스크린</PresentationFormat>
  <Paragraphs>462</Paragraphs>
  <Slides>44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나눔고딕</vt:lpstr>
      <vt:lpstr>다음_Regular</vt:lpstr>
      <vt:lpstr>Office 테마</vt:lpstr>
      <vt:lpstr>고재원과 함께하는 두근두근 네트워크</vt:lpstr>
      <vt:lpstr>목차</vt:lpstr>
      <vt:lpstr>네트워크가 뭐야?</vt:lpstr>
      <vt:lpstr>프로토콜</vt:lpstr>
      <vt:lpstr>기가 막힌 방법</vt:lpstr>
      <vt:lpstr>프로토콜의 특징</vt:lpstr>
      <vt:lpstr>OSI 7계층 모델</vt:lpstr>
      <vt:lpstr>PowerPoint 프레젠테이션</vt:lpstr>
      <vt:lpstr>TCP/IP 4계층</vt:lpstr>
      <vt:lpstr>TCP/IP 4계층</vt:lpstr>
      <vt:lpstr>TCP/IP 4계층</vt:lpstr>
      <vt:lpstr>TCP/IP 4계층 : 실제는?</vt:lpstr>
      <vt:lpstr>통신, 해보자!</vt:lpstr>
      <vt:lpstr>보내는 쪽 (send) : hdd -&gt; Application</vt:lpstr>
      <vt:lpstr>보내는 쪽 (send) : Application -&gt; TCP</vt:lpstr>
      <vt:lpstr>보내는 쪽 (send) : TCP -&gt; IP</vt:lpstr>
      <vt:lpstr>보내는 쪽 (send) : IP -&gt; Access</vt:lpstr>
      <vt:lpstr>보내는 쪽 (send) : Access Layer</vt:lpstr>
      <vt:lpstr>네트워크를 타고..</vt:lpstr>
      <vt:lpstr>받는 쪽 (receive) : Access -&gt; IP</vt:lpstr>
      <vt:lpstr>받는 쪽 (receive) : IP -&gt; TCP</vt:lpstr>
      <vt:lpstr>깜짝 퀴즈 : 이 TCP Buffer의 이름은?</vt:lpstr>
      <vt:lpstr>그래서 TCP header에 window size가?!</vt:lpstr>
      <vt:lpstr>그래서 Tcp가 udp보다 느려..</vt:lpstr>
      <vt:lpstr>지금까지</vt:lpstr>
      <vt:lpstr>식별자</vt:lpstr>
      <vt:lpstr>TCP/IP 프로토콜의 식별자</vt:lpstr>
      <vt:lpstr>이유를 알 수 없는 퀴즈1</vt:lpstr>
      <vt:lpstr>이유를 알 수 없는 퀴즈 2</vt:lpstr>
      <vt:lpstr>그럼 Port 넌 뭐니?</vt:lpstr>
      <vt:lpstr>Port의 개념</vt:lpstr>
      <vt:lpstr>Port를 이용하여 통신을 하는데..</vt:lpstr>
      <vt:lpstr>PowerPoint 프레젠테이션</vt:lpstr>
      <vt:lpstr>그럼 Port 넌 뭐니?</vt:lpstr>
      <vt:lpstr>Port 부연 설명</vt:lpstr>
      <vt:lpstr>Port 부연 설명</vt:lpstr>
      <vt:lpstr>Socket의 여러 정의   in TCP/IP</vt:lpstr>
      <vt:lpstr>그럼 Connection을 Socket의 관점으로 본다면</vt:lpstr>
      <vt:lpstr>그럼 Socket을 Connection의 관점으로 본다면</vt:lpstr>
      <vt:lpstr>발을 살짝 담가보자.</vt:lpstr>
      <vt:lpstr>UDP</vt:lpstr>
      <vt:lpstr>결국 Socket in Tcp/Ip stack은</vt:lpstr>
      <vt:lpstr>끝!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인류 예술의 절정 :   그리스 예술</dc:title>
  <dc:creator>고상원</dc:creator>
  <cp:lastModifiedBy>고상원</cp:lastModifiedBy>
  <cp:revision>346</cp:revision>
  <dcterms:created xsi:type="dcterms:W3CDTF">2022-11-29T12:40:52Z</dcterms:created>
  <dcterms:modified xsi:type="dcterms:W3CDTF">2024-01-16T14:18:05Z</dcterms:modified>
</cp:coreProperties>
</file>